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8" r:id="rId3"/>
    <p:sldId id="259" r:id="rId4"/>
    <p:sldId id="260" r:id="rId5"/>
    <p:sldId id="283" r:id="rId6"/>
    <p:sldId id="281" r:id="rId7"/>
    <p:sldId id="285" r:id="rId8"/>
    <p:sldId id="264" r:id="rId9"/>
    <p:sldId id="265" r:id="rId10"/>
    <p:sldId id="278" r:id="rId11"/>
    <p:sldId id="266" r:id="rId12"/>
    <p:sldId id="268" r:id="rId13"/>
    <p:sldId id="271" r:id="rId14"/>
    <p:sldId id="269" r:id="rId15"/>
    <p:sldId id="272" r:id="rId16"/>
    <p:sldId id="273" r:id="rId17"/>
    <p:sldId id="286" r:id="rId18"/>
    <p:sldId id="274" r:id="rId19"/>
    <p:sldId id="277" r:id="rId20"/>
    <p:sldId id="280" r:id="rId21"/>
    <p:sldId id="257" r:id="rId22"/>
    <p:sldId id="261" r:id="rId23"/>
    <p:sldId id="262" r:id="rId2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E0254-F555-1366-70B9-8ED51111E3F7}" v="200" dt="2022-11-07T15:18:21.596"/>
    <p1510:client id="{0F8CA92A-5EAB-022F-26D1-54A8D1C7055F}" v="16" dt="2022-11-05T17:27:55.194"/>
    <p1510:client id="{197F92BF-2093-431A-8AB0-81FAC3B0A93C}" v="2514" dt="2022-11-05T16:17:35.438"/>
    <p1510:client id="{383EE766-0892-E2B4-5FAB-C0687041B945}" v="119" dt="2022-11-10T17:58:56.252"/>
    <p1510:client id="{410A06DB-D973-4124-7AD6-CD4B4865ADB7}" v="921" dt="2022-11-08T15:49:55.093"/>
    <p1510:client id="{4C12A94E-6641-855D-B2E5-E89B73CBA0FA}" v="26" dt="2022-11-09T13:31:37.711"/>
    <p1510:client id="{62459E09-F9D2-9D20-1A7A-B816894B65E6}" v="4" dt="2022-11-07T20:12:34.692"/>
    <p1510:client id="{681B3A63-B07E-031C-A51D-9C9CA8122575}" v="647" dt="2022-11-11T12:41:37.334"/>
    <p1510:client id="{EBB71321-1F6E-DD2F-359C-FE94B9ED6483}" v="25" dt="2022-11-06T14:01:41.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3" d="100"/>
          <a:sy n="83" d="100"/>
        </p:scale>
        <p:origin x="46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11535-E5ED-43F2-A4DE-FE32D532B84A}" type="datetimeFigureOut">
              <a:t>11/13/2022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DE92C-F971-4066-AD08-F5AAEFE20DAD}" type="slidenum">
              <a:t>‹#›</a:t>
            </a:fld>
            <a:endParaRPr lang="en-GB"/>
          </a:p>
        </p:txBody>
      </p:sp>
    </p:spTree>
    <p:extLst>
      <p:ext uri="{BB962C8B-B14F-4D97-AF65-F5344CB8AC3E}">
        <p14:creationId xmlns:p14="http://schemas.microsoft.com/office/powerpoint/2010/main" val="52738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Emotional Expressiveness is important in animation para as </a:t>
            </a:r>
            <a:r>
              <a:rPr lang="en-US" dirty="0" err="1">
                <a:cs typeface="Calibri"/>
              </a:rPr>
              <a:t>fazer</a:t>
            </a:r>
            <a:r>
              <a:rPr lang="en-US" dirty="0">
                <a:cs typeface="Calibri"/>
              </a:rPr>
              <a:t> </a:t>
            </a:r>
            <a:r>
              <a:rPr lang="en-US" dirty="0" err="1">
                <a:cs typeface="Calibri"/>
              </a:rPr>
              <a:t>crediveis</a:t>
            </a:r>
            <a:r>
              <a:rPr lang="en-US" dirty="0">
                <a:cs typeface="Calibri"/>
              </a:rPr>
              <a:t>, e </a:t>
            </a:r>
            <a:r>
              <a:rPr lang="en-US" dirty="0" err="1">
                <a:cs typeface="Calibri"/>
              </a:rPr>
              <a:t>criar</a:t>
            </a:r>
            <a:r>
              <a:rPr lang="en-US" dirty="0">
                <a:cs typeface="Calibri"/>
              </a:rPr>
              <a:t> </a:t>
            </a:r>
            <a:r>
              <a:rPr lang="en-US" dirty="0" err="1">
                <a:cs typeface="Calibri"/>
              </a:rPr>
              <a:t>impacto</a:t>
            </a:r>
            <a:r>
              <a:rPr lang="en-US" dirty="0">
                <a:cs typeface="Calibri"/>
              </a:rPr>
              <a:t> no </a:t>
            </a:r>
            <a:r>
              <a:rPr lang="en-US" dirty="0" err="1">
                <a:cs typeface="Calibri"/>
              </a:rPr>
              <a:t>visualizador</a:t>
            </a:r>
          </a:p>
          <a:p>
            <a:r>
              <a:rPr lang="en-US" dirty="0">
                <a:cs typeface="Calibri"/>
              </a:rPr>
              <a:t>2. </a:t>
            </a:r>
            <a:r>
              <a:rPr lang="en-US" dirty="0" err="1">
                <a:cs typeface="Calibri"/>
              </a:rPr>
              <a:t>Expressao</a:t>
            </a:r>
            <a:r>
              <a:rPr lang="en-US" dirty="0">
                <a:cs typeface="Calibri"/>
              </a:rPr>
              <a:t> </a:t>
            </a:r>
            <a:r>
              <a:rPr lang="en-US" dirty="0" err="1">
                <a:cs typeface="Calibri"/>
              </a:rPr>
              <a:t>Emocional</a:t>
            </a:r>
            <a:r>
              <a:rPr lang="en-US" dirty="0">
                <a:cs typeface="Calibri"/>
              </a:rPr>
              <a:t> </a:t>
            </a:r>
            <a:r>
              <a:rPr lang="en-US" dirty="0" err="1">
                <a:cs typeface="Calibri"/>
              </a:rPr>
              <a:t>pode</a:t>
            </a:r>
            <a:r>
              <a:rPr lang="en-US" dirty="0">
                <a:cs typeface="Calibri"/>
              </a:rPr>
              <a:t> ser </a:t>
            </a:r>
            <a:r>
              <a:rPr lang="en-US" dirty="0" err="1">
                <a:cs typeface="Calibri"/>
              </a:rPr>
              <a:t>feita</a:t>
            </a:r>
            <a:r>
              <a:rPr lang="en-US" dirty="0">
                <a:cs typeface="Calibri"/>
              </a:rPr>
              <a:t> </a:t>
            </a:r>
            <a:r>
              <a:rPr lang="en-US" dirty="0" err="1">
                <a:cs typeface="Calibri"/>
              </a:rPr>
              <a:t>por</a:t>
            </a:r>
            <a:r>
              <a:rPr lang="en-US" dirty="0">
                <a:cs typeface="Calibri"/>
              </a:rPr>
              <a:t> </a:t>
            </a:r>
            <a:r>
              <a:rPr lang="en-US" dirty="0" err="1">
                <a:cs typeface="Calibri"/>
              </a:rPr>
              <a:t>expressao</a:t>
            </a:r>
            <a:r>
              <a:rPr lang="en-US" dirty="0">
                <a:cs typeface="Calibri"/>
              </a:rPr>
              <a:t> facial, </a:t>
            </a:r>
            <a:r>
              <a:rPr lang="en-US" dirty="0" err="1">
                <a:cs typeface="Calibri"/>
              </a:rPr>
              <a:t>voz</a:t>
            </a:r>
            <a:r>
              <a:rPr lang="en-US" dirty="0">
                <a:cs typeface="Calibri"/>
              </a:rPr>
              <a:t>, </a:t>
            </a:r>
            <a:r>
              <a:rPr lang="en-US" dirty="0" err="1">
                <a:cs typeface="Calibri"/>
              </a:rPr>
              <a:t>ou</a:t>
            </a:r>
            <a:r>
              <a:rPr lang="en-US" dirty="0">
                <a:cs typeface="Calibri"/>
              </a:rPr>
              <a:t>, no </a:t>
            </a:r>
            <a:r>
              <a:rPr lang="en-US" dirty="0" err="1">
                <a:cs typeface="Calibri"/>
              </a:rPr>
              <a:t>nosso</a:t>
            </a:r>
            <a:r>
              <a:rPr lang="en-US" dirty="0">
                <a:cs typeface="Calibri"/>
              </a:rPr>
              <a:t> </a:t>
            </a:r>
            <a:r>
              <a:rPr lang="en-US" dirty="0" err="1">
                <a:cs typeface="Calibri"/>
              </a:rPr>
              <a:t>caso</a:t>
            </a:r>
            <a:r>
              <a:rPr lang="en-US" dirty="0">
                <a:cs typeface="Calibri"/>
              </a:rPr>
              <a:t>, </a:t>
            </a:r>
            <a:r>
              <a:rPr lang="en-US" dirty="0" err="1">
                <a:cs typeface="Calibri"/>
              </a:rPr>
              <a:t>Linguagem</a:t>
            </a:r>
            <a:r>
              <a:rPr lang="en-US" dirty="0">
                <a:cs typeface="Calibri"/>
              </a:rPr>
              <a:t> Corporal</a:t>
            </a:r>
          </a:p>
          <a:p>
            <a:r>
              <a:rPr lang="en-US" dirty="0">
                <a:cs typeface="Calibri"/>
              </a:rPr>
              <a:t>3. </a:t>
            </a:r>
            <a:r>
              <a:rPr lang="en-US" dirty="0" err="1">
                <a:cs typeface="Calibri"/>
              </a:rPr>
              <a:t>Exemplo</a:t>
            </a:r>
            <a:r>
              <a:rPr lang="en-US" dirty="0">
                <a:cs typeface="Calibri"/>
              </a:rPr>
              <a:t> do Sims 4</a:t>
            </a:r>
          </a:p>
        </p:txBody>
      </p:sp>
      <p:sp>
        <p:nvSpPr>
          <p:cNvPr id="4" name="Slide Number Placeholder 3"/>
          <p:cNvSpPr>
            <a:spLocks noGrp="1"/>
          </p:cNvSpPr>
          <p:nvPr>
            <p:ph type="sldNum" sz="quarter" idx="5"/>
          </p:nvPr>
        </p:nvSpPr>
        <p:spPr/>
        <p:txBody>
          <a:bodyPr/>
          <a:lstStyle/>
          <a:p>
            <a:fld id="{179DE92C-F971-4066-AD08-F5AAEFE20DAD}" type="slidenum">
              <a:t>2</a:t>
            </a:fld>
            <a:endParaRPr lang="en-GB"/>
          </a:p>
        </p:txBody>
      </p:sp>
    </p:spTree>
    <p:extLst>
      <p:ext uri="{BB962C8B-B14F-4D97-AF65-F5344CB8AC3E}">
        <p14:creationId xmlns:p14="http://schemas.microsoft.com/office/powerpoint/2010/main" val="1340945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To perform emotional classification we use a set of 3 Gradient Tree Boosting Regressors capable of mapping the character's LMA Feature values into a Pleasure, Arousal and Dominance coordinate</a:t>
            </a:r>
          </a:p>
          <a:p>
            <a:r>
              <a:rPr lang="en-US" dirty="0">
                <a:cs typeface="Calibri"/>
              </a:rPr>
              <a:t>2. Data was split into 62841 train/validation samples (80%) and 15710 test (20%)</a:t>
            </a:r>
          </a:p>
          <a:p>
            <a:r>
              <a:rPr lang="en-US" dirty="0">
                <a:cs typeface="Calibri"/>
              </a:rPr>
              <a:t>3. Using </a:t>
            </a:r>
            <a:r>
              <a:rPr lang="en-US" dirty="0" err="1">
                <a:cs typeface="Calibri"/>
              </a:rPr>
              <a:t>XGBoost</a:t>
            </a:r>
            <a:r>
              <a:rPr lang="en-US" dirty="0">
                <a:cs typeface="Calibri"/>
              </a:rPr>
              <a:t> the models were trained with the optimal hyper parameters having been found using Random-Search 10-Fold Cross Validation over the train/validation set.</a:t>
            </a:r>
          </a:p>
          <a:p>
            <a:r>
              <a:rPr lang="en-US" dirty="0">
                <a:cs typeface="Calibri"/>
              </a:rPr>
              <a:t>4. Models tested using the test set managed a 0.02, 0.06 and 0.03 MAE for P, A and D which is formidable taking into account each value ranges from –1.0 to 1.0. These graphs show</a:t>
            </a:r>
          </a:p>
          <a:p>
            <a:r>
              <a:rPr lang="en-US" dirty="0">
                <a:cs typeface="Calibri"/>
              </a:rPr>
              <a:t>The emotional coordinate values for 100 random test samples, sorted from lowest to highest, and the corresponding predictions made by the regressors. As can be seen the predicted</a:t>
            </a:r>
          </a:p>
          <a:p>
            <a:r>
              <a:rPr lang="en-US" dirty="0">
                <a:cs typeface="Calibri"/>
              </a:rPr>
              <a:t>Silhouette closely follows the original. This other graph shows 1000 random samples placed in the 3D emotional model according to their predictions and colored according to their original</a:t>
            </a:r>
          </a:p>
          <a:p>
            <a:r>
              <a:rPr lang="en-US" dirty="0">
                <a:cs typeface="Calibri"/>
              </a:rPr>
              <a:t>Emotion. We can clearly see the formation of well defined clusters, with predictions very rarely crossing over to incorrect octants.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11</a:t>
            </a:fld>
            <a:endParaRPr lang="en-GB"/>
          </a:p>
        </p:txBody>
      </p:sp>
    </p:spTree>
    <p:extLst>
      <p:ext uri="{BB962C8B-B14F-4D97-AF65-F5344CB8AC3E}">
        <p14:creationId xmlns:p14="http://schemas.microsoft.com/office/powerpoint/2010/main" val="222238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Using the LMA To PAD Regressors the Emotion Classifier can then predict the character's emotion in real time.</a:t>
            </a:r>
          </a:p>
          <a:p>
            <a:r>
              <a:rPr lang="en-US" dirty="0">
                <a:cs typeface="Calibri"/>
              </a:rPr>
              <a:t>2. During the course of the animation the LMA Features extracted by the LMA Feature Extractor are buffered. When 10 sets are stored a new multi threaded process</a:t>
            </a:r>
          </a:p>
          <a:p>
            <a:r>
              <a:rPr lang="en-US" dirty="0">
                <a:cs typeface="Calibri"/>
              </a:rPr>
              <a:t>Is started. This process will predict the emotion of each stored set, compute the average and output it. The individual predictions are also stored internally</a:t>
            </a:r>
          </a:p>
          <a:p>
            <a:r>
              <a:rPr lang="en-US" dirty="0">
                <a:cs typeface="Calibri"/>
              </a:rPr>
              <a:t>3. At the end of the animation, we use the stored predictions to make a prediction of the animation's overall emotion using a weighted average, giving more weight</a:t>
            </a:r>
          </a:p>
          <a:p>
            <a:r>
              <a:rPr lang="en-US" dirty="0">
                <a:cs typeface="Calibri"/>
              </a:rPr>
              <a:t>To the highest absolute values for each emotion. The idea behind this is that during the course of the animation the emotional intensity of the character can vary,</a:t>
            </a:r>
          </a:p>
          <a:p>
            <a:r>
              <a:rPr lang="en-US" dirty="0">
                <a:cs typeface="Calibri"/>
              </a:rPr>
              <a:t>But it will at some point reach a peak, or valley, value, indicative of the true emotion the character is trying to convey.</a:t>
            </a:r>
          </a:p>
          <a:p>
            <a:r>
              <a:rPr lang="en-US" dirty="0">
                <a:cs typeface="Calibri"/>
              </a:rPr>
              <a:t>4. We can see her the results of our emotional prediction displayed on the showcase GUI and the fact that this process has a pretty much null performance impact on </a:t>
            </a:r>
          </a:p>
          <a:p>
            <a:r>
              <a:rPr lang="en-US" dirty="0">
                <a:cs typeface="Calibri"/>
              </a:rPr>
              <a:t>the animation's showcase.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12</a:t>
            </a:fld>
            <a:endParaRPr lang="en-GB"/>
          </a:p>
        </p:txBody>
      </p:sp>
    </p:spTree>
    <p:extLst>
      <p:ext uri="{BB962C8B-B14F-4D97-AF65-F5344CB8AC3E}">
        <p14:creationId xmlns:p14="http://schemas.microsoft.com/office/powerpoint/2010/main" val="264483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Moving on to Motion Synthesis, the first step is to convert the provided desired PAD coordinates into a set of LMA Features that can then be used for synthesizing</a:t>
            </a:r>
          </a:p>
          <a:p>
            <a:r>
              <a:rPr lang="en-US" dirty="0">
                <a:cs typeface="Calibri"/>
              </a:rPr>
              <a:t>The new motion</a:t>
            </a:r>
          </a:p>
          <a:p>
            <a:r>
              <a:rPr lang="en-US" dirty="0">
                <a:cs typeface="Calibri"/>
              </a:rPr>
              <a:t>2. This was done in one of two ways </a:t>
            </a:r>
          </a:p>
          <a:p>
            <a:r>
              <a:rPr lang="en-US" dirty="0">
                <a:cs typeface="Calibri"/>
              </a:rPr>
              <a:t>3. The direct approach which simply uses a set of 25 Gradient Tree Boosting Regressors to directly map each of the 3 emotional coordinates</a:t>
            </a:r>
          </a:p>
          <a:p>
            <a:r>
              <a:rPr lang="en-US" dirty="0">
                <a:cs typeface="Calibri"/>
              </a:rPr>
              <a:t>Into each of the 25 LMA Features from our set</a:t>
            </a:r>
          </a:p>
          <a:p>
            <a:r>
              <a:rPr lang="en-US" dirty="0">
                <a:cs typeface="Calibri"/>
              </a:rPr>
              <a:t>4. The </a:t>
            </a:r>
            <a:r>
              <a:rPr lang="en-US" dirty="0" err="1">
                <a:cs typeface="Calibri"/>
              </a:rPr>
              <a:t>AutoEncoder</a:t>
            </a:r>
            <a:r>
              <a:rPr lang="en-US" dirty="0">
                <a:cs typeface="Calibri"/>
              </a:rPr>
              <a:t> approach adds an extra step. An </a:t>
            </a:r>
            <a:r>
              <a:rPr lang="en-US" dirty="0" err="1">
                <a:cs typeface="Calibri"/>
              </a:rPr>
              <a:t>AutoEncoder</a:t>
            </a:r>
            <a:r>
              <a:rPr lang="en-US" dirty="0">
                <a:cs typeface="Calibri"/>
              </a:rPr>
              <a:t> was first trained to encode and decode the 25 LMA Features into and from a reduced</a:t>
            </a:r>
          </a:p>
          <a:p>
            <a:r>
              <a:rPr lang="en-US" dirty="0">
                <a:cs typeface="Calibri"/>
              </a:rPr>
              <a:t>5-Dimensional Latent Feature Space. The idea stemmed from the fact that regressing 25 outputs from just 3 inputs is a rather complex problem, so perhaps</a:t>
            </a:r>
          </a:p>
          <a:p>
            <a:r>
              <a:rPr lang="en-US" dirty="0">
                <a:cs typeface="Calibri"/>
              </a:rPr>
              <a:t>Reducing the problems complexity into a 3-dimension to 5-dimension mapping problem could harness better results. As such, 5 Gradient Boosting Regressors</a:t>
            </a:r>
          </a:p>
          <a:p>
            <a:r>
              <a:rPr lang="en-US" dirty="0">
                <a:cs typeface="Calibri"/>
              </a:rPr>
              <a:t>Were trained to map the 3 PAD Features into each of the 5 Latent Space ones.</a:t>
            </a:r>
          </a:p>
          <a:p>
            <a:r>
              <a:rPr lang="en-US" dirty="0">
                <a:cs typeface="Calibri"/>
              </a:rPr>
              <a:t>5. These models were trained and tested using the same technique as aforementioned, with parameters being tuned using Random Search 10-Fold CV. The</a:t>
            </a:r>
          </a:p>
          <a:p>
            <a:r>
              <a:rPr lang="en-US" dirty="0" err="1">
                <a:cs typeface="Calibri"/>
              </a:rPr>
              <a:t>AutoEncoders</a:t>
            </a:r>
            <a:r>
              <a:rPr lang="en-US" dirty="0">
                <a:cs typeface="Calibri"/>
              </a:rPr>
              <a:t> architecture was achieved through trial and error, eventually landing us in this architecture, which achieved an overall mean absolute reconstruction error of 0.17.</a:t>
            </a:r>
          </a:p>
          <a:p>
            <a:r>
              <a:rPr lang="en-US" dirty="0">
                <a:cs typeface="Calibri"/>
              </a:rPr>
              <a:t>6. The models performances was evaluated by using the LMA To PAD Regressors to predict the coordinates of both the original and generated LMA Features</a:t>
            </a:r>
          </a:p>
          <a:p>
            <a:r>
              <a:rPr lang="en-US" dirty="0">
                <a:cs typeface="Calibri"/>
              </a:rPr>
              <a:t>And then computing the error between the predicted PAD coordinates for the original and generated features. For the Direct Approach an MAE of 0.20, 0.3 and 0.18 was achieved</a:t>
            </a:r>
          </a:p>
          <a:p>
            <a:r>
              <a:rPr lang="en-US" dirty="0">
                <a:cs typeface="Calibri"/>
              </a:rPr>
              <a:t>For the Pleasure, Arousal and Dominance coordinates. The </a:t>
            </a:r>
            <a:r>
              <a:rPr lang="en-US" dirty="0" err="1">
                <a:cs typeface="Calibri"/>
              </a:rPr>
              <a:t>AutoEncoder</a:t>
            </a:r>
            <a:r>
              <a:rPr lang="en-US" dirty="0">
                <a:cs typeface="Calibri"/>
              </a:rPr>
              <a:t> approach did considerably better reducing all errors and landing on 0.19 Pleasure, 0.24 Arousal and 0.14 Dominance.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13</a:t>
            </a:fld>
            <a:endParaRPr lang="en-GB"/>
          </a:p>
        </p:txBody>
      </p:sp>
    </p:spTree>
    <p:extLst>
      <p:ext uri="{BB962C8B-B14F-4D97-AF65-F5344CB8AC3E}">
        <p14:creationId xmlns:p14="http://schemas.microsoft.com/office/powerpoint/2010/main" val="2556252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So now for the actual process of motion synthesis. During the baseline animation's first playback all LMA Features computed by the LMA Feature Extractor are stored internally</a:t>
            </a:r>
          </a:p>
          <a:p>
            <a:r>
              <a:rPr lang="en-US" dirty="0">
                <a:cs typeface="Calibri"/>
              </a:rPr>
              <a:t>So that we always have the Baseline LMA Features.</a:t>
            </a:r>
            <a:endParaRPr lang="en-US" dirty="0"/>
          </a:p>
          <a:p>
            <a:r>
              <a:rPr lang="en-US" dirty="0"/>
              <a:t>2. When new coordinates get specified the system begins by using either PAD To LMA methodologies to generate a new</a:t>
            </a:r>
            <a:endParaRPr lang="en-US" dirty="0">
              <a:cs typeface="Calibri" panose="020F0502020204030204"/>
            </a:endParaRPr>
          </a:p>
          <a:p>
            <a:r>
              <a:rPr lang="en-US" dirty="0">
                <a:cs typeface="Calibri" panose="020F0502020204030204"/>
              </a:rPr>
              <a:t>Set of LMA Features</a:t>
            </a:r>
          </a:p>
          <a:p>
            <a:r>
              <a:rPr lang="en-US" dirty="0">
                <a:cs typeface="Calibri" panose="020F0502020204030204"/>
              </a:rPr>
              <a:t>3. Then the Motion Synthesis module starts a new multi threaded process. This module uses a set of 6 heuristic rules to determine new core joint positions/rotations for the character.</a:t>
            </a:r>
          </a:p>
          <a:p>
            <a:r>
              <a:rPr lang="en-US" dirty="0">
                <a:cs typeface="Calibri" panose="020F0502020204030204"/>
              </a:rPr>
              <a:t>The core joints include the Hips, Chest, Hands, Elbows, Feet and Neck. We focused primarily on upper body joints since studies have proven that these are the main joints used for emotional</a:t>
            </a:r>
          </a:p>
          <a:p>
            <a:r>
              <a:rPr lang="en-US" dirty="0">
                <a:cs typeface="Calibri" panose="020F0502020204030204"/>
              </a:rPr>
              <a:t>Expression, whilst lower body joints are mainly used for stabilization. Each rule has a coefficient and a set of features associated with the joint it is trying to change.</a:t>
            </a:r>
          </a:p>
          <a:p>
            <a:r>
              <a:rPr lang="en-US" dirty="0">
                <a:cs typeface="Calibri" panose="020F0502020204030204"/>
              </a:rPr>
              <a:t>4. The idea behind each rule is basically to modify the character's joint in order to bring its LMA Features closer to the generated ones. To do so, each rule has coefficients which act as</a:t>
            </a:r>
          </a:p>
          <a:p>
            <a:r>
              <a:rPr lang="en-US" dirty="0">
                <a:cs typeface="Calibri" panose="020F0502020204030204"/>
              </a:rPr>
              <a:t>A value representative of the difference between the generated and baseline subset of LMA Features for that rule. </a:t>
            </a:r>
          </a:p>
          <a:p>
            <a:r>
              <a:rPr lang="en-US" dirty="0">
                <a:cs typeface="Calibri" panose="020F0502020204030204"/>
              </a:rPr>
              <a:t>5. Whenever new LMA Features are generated, we first compute the coefficients for each rule. These coefficients are computed as the value that minimizes the error</a:t>
            </a:r>
          </a:p>
          <a:p>
            <a:r>
              <a:rPr lang="en-US" dirty="0">
                <a:cs typeface="Calibri" panose="020F0502020204030204"/>
              </a:rPr>
              <a:t>Between each rule's subset of LMA Features. This basically boils down to an optimization process of minimizing this equation for coefficient c</a:t>
            </a:r>
          </a:p>
          <a:p>
            <a:r>
              <a:rPr lang="en-US" dirty="0">
                <a:cs typeface="Calibri" panose="020F0502020204030204"/>
              </a:rPr>
              <a:t>which is solved using Powells method. Each coefficient is initialized at 1.0.</a:t>
            </a:r>
            <a:endParaRPr lang="en-US" dirty="0"/>
          </a:p>
          <a:p>
            <a:r>
              <a:rPr lang="en-US" dirty="0">
                <a:cs typeface="Calibri"/>
              </a:rPr>
              <a:t>6. After having the coefficients each rule can be called to generate the new joint positions sequentially by modifying the baseline's. This can be done either as a batch, where we generate the new</a:t>
            </a:r>
          </a:p>
          <a:p>
            <a:r>
              <a:rPr lang="en-US" dirty="0">
                <a:cs typeface="Calibri"/>
              </a:rPr>
              <a:t>Set of joint positions and rotations for each of the character's poses at once, or every single frame. It should be noted that the batch method only works when we have</a:t>
            </a:r>
          </a:p>
          <a:p>
            <a:r>
              <a:rPr lang="en-US" dirty="0">
                <a:cs typeface="Calibri"/>
              </a:rPr>
              <a:t>A Kinematic character controller, which gives us access to the character's pose at every keyframe, meaning we can generate the new positions for every one of them at once. This is not the case</a:t>
            </a:r>
          </a:p>
          <a:p>
            <a:r>
              <a:rPr lang="en-US" dirty="0">
                <a:cs typeface="Calibri"/>
              </a:rPr>
              <a:t>For learned policy-based physics-enabled controllers which generate the character's pose at every frame, meaning we have to compute the modifications right after the pose is generated.</a:t>
            </a:r>
          </a:p>
        </p:txBody>
      </p:sp>
      <p:sp>
        <p:nvSpPr>
          <p:cNvPr id="4" name="Slide Number Placeholder 3"/>
          <p:cNvSpPr>
            <a:spLocks noGrp="1"/>
          </p:cNvSpPr>
          <p:nvPr>
            <p:ph type="sldNum" sz="quarter" idx="5"/>
          </p:nvPr>
        </p:nvSpPr>
        <p:spPr/>
        <p:txBody>
          <a:bodyPr/>
          <a:lstStyle/>
          <a:p>
            <a:fld id="{179DE92C-F971-4066-AD08-F5AAEFE20DAD}" type="slidenum">
              <a:t>14</a:t>
            </a:fld>
            <a:endParaRPr lang="en-GB"/>
          </a:p>
        </p:txBody>
      </p:sp>
    </p:spTree>
    <p:extLst>
      <p:ext uri="{BB962C8B-B14F-4D97-AF65-F5344CB8AC3E}">
        <p14:creationId xmlns:p14="http://schemas.microsoft.com/office/powerpoint/2010/main" val="610143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Just having the character's desired joint positions is not enough however. A new pose has to be synthesized by modifying the baseline pose in order to move the joints to their desired positions</a:t>
            </a:r>
          </a:p>
          <a:p>
            <a:r>
              <a:rPr lang="en-US" dirty="0">
                <a:cs typeface="Calibri"/>
              </a:rPr>
              <a:t>Without breaking the character's line of motion, or twisting its body unnaturally. To do so we use an Inverse Kinematics Solver to generate and output the new poses.</a:t>
            </a:r>
          </a:p>
          <a:p>
            <a:r>
              <a:rPr lang="en-US" dirty="0">
                <a:cs typeface="Calibri"/>
              </a:rPr>
              <a:t>2. These poses can then be directly applied to the character, replacing its baseline pose, which effectively will alter its movements in order to convey the new desired emotion, as can be seen here.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15</a:t>
            </a:fld>
            <a:endParaRPr lang="en-GB"/>
          </a:p>
        </p:txBody>
      </p:sp>
    </p:spTree>
    <p:extLst>
      <p:ext uri="{BB962C8B-B14F-4D97-AF65-F5344CB8AC3E}">
        <p14:creationId xmlns:p14="http://schemas.microsoft.com/office/powerpoint/2010/main" val="303988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And that’s the basic </a:t>
            </a:r>
            <a:r>
              <a:rPr lang="en-US" dirty="0" err="1"/>
              <a:t>jist</a:t>
            </a:r>
            <a:r>
              <a:rPr lang="en-US" dirty="0"/>
              <a:t> of our Emotionally Expressive Motion Controller. Our framework was created using the PyBullet Graphics and Physics Engine.</a:t>
            </a:r>
          </a:p>
          <a:p>
            <a:r>
              <a:rPr lang="en-US" dirty="0">
                <a:cs typeface="Calibri"/>
              </a:rPr>
              <a:t>2. We built our framework over the Spacetime Bounds' system in order to make use of its motion learning capabilities. As such, our framework</a:t>
            </a:r>
          </a:p>
          <a:p>
            <a:r>
              <a:rPr lang="en-US" dirty="0">
                <a:cs typeface="Calibri"/>
              </a:rPr>
              <a:t>Can be started with either policy-based physics-enabled character controllers or a kinematic controller reading directly from a mocap files.</a:t>
            </a:r>
          </a:p>
          <a:p>
            <a:r>
              <a:rPr lang="en-US" dirty="0">
                <a:cs typeface="Calibri"/>
              </a:rPr>
              <a:t>3. We added a complimentary GUI in order to showcase our Emotional Prediction and Motion Synthesis capabilities. This GUI shows each predicted emotional</a:t>
            </a:r>
          </a:p>
          <a:p>
            <a:r>
              <a:rPr lang="en-US" dirty="0">
                <a:cs typeface="Calibri"/>
              </a:rPr>
              <a:t>Coordinate's results, but also the closest discrete emotions, from a set of predefined ones, color coded in accordance to how close it is to the coordinates.</a:t>
            </a:r>
          </a:p>
          <a:p>
            <a:r>
              <a:rPr lang="en-US" dirty="0">
                <a:cs typeface="Calibri"/>
              </a:rPr>
              <a:t>4. It also allows users to specify new desired coordinates in order to trigger the motion synthesis. This synthesis, and the prediction, both occur in real time</a:t>
            </a:r>
          </a:p>
          <a:p>
            <a:r>
              <a:rPr lang="en-US" dirty="0">
                <a:cs typeface="Calibri"/>
              </a:rPr>
              <a:t>With changes being applied almost immediately with no discernable slowdown to the character.</a:t>
            </a:r>
          </a:p>
          <a:p>
            <a:r>
              <a:rPr lang="en-US" dirty="0">
                <a:cs typeface="Calibri"/>
              </a:rPr>
              <a:t>5. We focused our efforts towards locomotion animations, hence our system works best when provided with a baseline motion of this type – Walks runs and dashes.</a:t>
            </a:r>
          </a:p>
          <a:p>
            <a:r>
              <a:rPr lang="en-US" dirty="0">
                <a:cs typeface="Calibri"/>
              </a:rPr>
              <a:t>However, it also works with non-locomotion animations, to a varying degree of success.</a:t>
            </a:r>
          </a:p>
        </p:txBody>
      </p:sp>
      <p:sp>
        <p:nvSpPr>
          <p:cNvPr id="4" name="Slide Number Placeholder 3"/>
          <p:cNvSpPr>
            <a:spLocks noGrp="1"/>
          </p:cNvSpPr>
          <p:nvPr>
            <p:ph type="sldNum" sz="quarter" idx="5"/>
          </p:nvPr>
        </p:nvSpPr>
        <p:spPr/>
        <p:txBody>
          <a:bodyPr/>
          <a:lstStyle/>
          <a:p>
            <a:fld id="{179DE92C-F971-4066-AD08-F5AAEFE20DAD}" type="slidenum">
              <a:t>16</a:t>
            </a:fld>
            <a:endParaRPr lang="en-GB"/>
          </a:p>
        </p:txBody>
      </p:sp>
    </p:spTree>
    <p:extLst>
      <p:ext uri="{BB962C8B-B14F-4D97-AF65-F5344CB8AC3E}">
        <p14:creationId xmlns:p14="http://schemas.microsoft.com/office/powerpoint/2010/main" val="2212541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To validate the quality of the emotions conveyed by our Emotionally Expressive Motion Synthesis two user tests were conducted counting with the participation of 40</a:t>
            </a:r>
          </a:p>
          <a:p>
            <a:r>
              <a:rPr lang="en-US" dirty="0">
                <a:cs typeface="Calibri"/>
              </a:rPr>
              <a:t>Anonymous, paid participants each. The goal was to both discern whether one of our LMA Feature Generation methods was better than the other, and to compare</a:t>
            </a:r>
          </a:p>
          <a:p>
            <a:r>
              <a:rPr lang="en-US" dirty="0">
                <a:cs typeface="Calibri"/>
              </a:rPr>
              <a:t>The quality of the generated emotions to reference, professionally recorded mocap.</a:t>
            </a:r>
          </a:p>
          <a:p>
            <a:r>
              <a:rPr lang="en-US" dirty="0">
                <a:cs typeface="Calibri"/>
              </a:rPr>
              <a:t>2. The First Test simply had participants view an unlabeled clip and select which emotion they thought the character was trying to convey. These clips were randomly shuffled</a:t>
            </a:r>
          </a:p>
          <a:p>
            <a:r>
              <a:rPr lang="en-US" dirty="0">
                <a:cs typeface="Calibri"/>
              </a:rPr>
              <a:t>And included recordings of reference mocap, and generated motions applied to either kinematic or policy-based characters using either direct or autoencoder methodology.</a:t>
            </a:r>
          </a:p>
          <a:p>
            <a:r>
              <a:rPr lang="en-US" dirty="0">
                <a:cs typeface="Calibri"/>
              </a:rPr>
              <a:t>3. The second test was conducted due to the fact that certain emotions can easily blend into each other when deprived of context. For example, sad and tired are very similar</a:t>
            </a:r>
          </a:p>
          <a:p>
            <a:r>
              <a:rPr lang="en-US" dirty="0">
                <a:cs typeface="Calibri"/>
              </a:rPr>
              <a:t>Emotions that can be easily mistaken for each other, when viewed in a vacuum. For the second task we informed participants of what emotion the character was trying to convey</a:t>
            </a:r>
          </a:p>
          <a:p>
            <a:r>
              <a:rPr lang="en-US" dirty="0">
                <a:cs typeface="Calibri"/>
              </a:rPr>
              <a:t>And then asked them to evaluate on a Likert scale of 1 to 5, how much they agreed that the character was in fact conveying said emotion.</a:t>
            </a:r>
          </a:p>
          <a:p>
            <a:r>
              <a:rPr lang="en-US" dirty="0">
                <a:cs typeface="Calibri"/>
              </a:rPr>
              <a:t>4. After analyzing our results and identifying the presence of statistically significant differences for the answers provided using Friedman and Wilcoxon tests, we were able to reach the conclusion that</a:t>
            </a:r>
          </a:p>
          <a:p>
            <a:r>
              <a:rPr lang="en-US" dirty="0">
                <a:cs typeface="Calibri"/>
              </a:rPr>
              <a:t>For the most part, participants managed to correctly identify and tended to agree with the emotions that the generated motions were trying to convey. This showcases the efficacy of our system</a:t>
            </a:r>
          </a:p>
          <a:p>
            <a:r>
              <a:rPr lang="en-US" dirty="0">
                <a:cs typeface="Calibri"/>
              </a:rPr>
              <a:t>As it proves that we can achieve results with similar emotional expressiveness to professional grade mocap without the need and costs of recording several actors performing each desired emotion.</a:t>
            </a:r>
          </a:p>
          <a:p>
            <a:r>
              <a:rPr lang="en-US" dirty="0">
                <a:cs typeface="Calibri"/>
              </a:rPr>
              <a:t>Both kinematic and policy-based characters had similar performances, but we did note that the </a:t>
            </a:r>
            <a:r>
              <a:rPr lang="en-US" dirty="0" err="1">
                <a:cs typeface="Calibri"/>
              </a:rPr>
              <a:t>AutoEncoder</a:t>
            </a:r>
            <a:r>
              <a:rPr lang="en-US" dirty="0">
                <a:cs typeface="Calibri"/>
              </a:rPr>
              <a:t> generation approach always outperformed the direct approach which, paired with the fact</a:t>
            </a:r>
          </a:p>
          <a:p>
            <a:r>
              <a:rPr lang="en-US" dirty="0">
                <a:cs typeface="Calibri"/>
              </a:rPr>
              <a:t>That the autoencoder approach takes less time to load at the system's boot, due to having overall less models, makes it the </a:t>
            </a:r>
            <a:r>
              <a:rPr lang="en-US" dirty="0" err="1">
                <a:cs typeface="Calibri"/>
              </a:rPr>
              <a:t>defacto</a:t>
            </a:r>
            <a:r>
              <a:rPr lang="en-US" dirty="0">
                <a:cs typeface="Calibri"/>
              </a:rPr>
              <a:t> better feature generation approach.</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17</a:t>
            </a:fld>
            <a:endParaRPr lang="en-GB"/>
          </a:p>
        </p:txBody>
      </p:sp>
    </p:spTree>
    <p:extLst>
      <p:ext uri="{BB962C8B-B14F-4D97-AF65-F5344CB8AC3E}">
        <p14:creationId xmlns:p14="http://schemas.microsoft.com/office/powerpoint/2010/main" val="2386737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To validate the quality of the emotions conveyed by our Emotionally Expressive Motion Synthesis two user tests were conducted counting with the participation of 40</a:t>
            </a:r>
          </a:p>
          <a:p>
            <a:r>
              <a:rPr lang="en-US" dirty="0">
                <a:cs typeface="Calibri"/>
              </a:rPr>
              <a:t>Anonymous, paid participants each. The goal was to both discern whether one of our LMA Feature Generation methods was better than the other, and to compare</a:t>
            </a:r>
          </a:p>
          <a:p>
            <a:r>
              <a:rPr lang="en-US" dirty="0">
                <a:cs typeface="Calibri"/>
              </a:rPr>
              <a:t>The quality of the generated emotions to reference, professionally recorded mocap.</a:t>
            </a:r>
          </a:p>
          <a:p>
            <a:r>
              <a:rPr lang="en-US" dirty="0">
                <a:cs typeface="Calibri"/>
              </a:rPr>
              <a:t>2. The First Test simply had participants view an unlabeled clip and select which emotion they thought the character was trying to convey. These clips were randomly shuffled</a:t>
            </a:r>
          </a:p>
          <a:p>
            <a:r>
              <a:rPr lang="en-US" dirty="0">
                <a:cs typeface="Calibri"/>
              </a:rPr>
              <a:t>And included recordings of reference mocap, and generated motions applied to either kinematic or policy-based characters using either direct or autoencoder methodology.</a:t>
            </a:r>
          </a:p>
          <a:p>
            <a:r>
              <a:rPr lang="en-US" dirty="0">
                <a:cs typeface="Calibri"/>
              </a:rPr>
              <a:t>3. The second test was conducted due to the fact that certain emotions can easily blend into each other when deprived of context. For example, sad and tired are very similar</a:t>
            </a:r>
          </a:p>
          <a:p>
            <a:r>
              <a:rPr lang="en-US" dirty="0">
                <a:cs typeface="Calibri"/>
              </a:rPr>
              <a:t>Emotions that can be easily mistaken for each other, when viewed in a vacuum. For the second task we informed participants of what emotion the character was trying to convey</a:t>
            </a:r>
          </a:p>
          <a:p>
            <a:r>
              <a:rPr lang="en-US" dirty="0">
                <a:cs typeface="Calibri"/>
              </a:rPr>
              <a:t>And then asked them to evaluate on a Likert scale of 1 to 5, how much they agreed that the character was in fact conveying said emotion.</a:t>
            </a:r>
          </a:p>
          <a:p>
            <a:r>
              <a:rPr lang="en-US" dirty="0">
                <a:cs typeface="Calibri"/>
              </a:rPr>
              <a:t>4. After analyzing our results and identifying the presence of statistically significant differences for the answers provided using Friedman and Wilcoxon tests, we were able to reach the conclusion that</a:t>
            </a:r>
          </a:p>
          <a:p>
            <a:r>
              <a:rPr lang="en-US" dirty="0">
                <a:cs typeface="Calibri"/>
              </a:rPr>
              <a:t>For the most part, participants managed to correctly identify and tended to agree with the emotions that the generated motions were trying to convey. This showcases the efficacy of our system</a:t>
            </a:r>
          </a:p>
          <a:p>
            <a:r>
              <a:rPr lang="en-US" dirty="0">
                <a:cs typeface="Calibri"/>
              </a:rPr>
              <a:t>As it proves that we can achieve results with similar emotional expressiveness to professional grade mocap without the need and costs of recording several actors performing each desired emotion.</a:t>
            </a:r>
          </a:p>
          <a:p>
            <a:r>
              <a:rPr lang="en-US" dirty="0">
                <a:cs typeface="Calibri"/>
              </a:rPr>
              <a:t>Both kinematic and policy-based characters had similar performances, but we did note that the </a:t>
            </a:r>
            <a:r>
              <a:rPr lang="en-US" dirty="0" err="1">
                <a:cs typeface="Calibri"/>
              </a:rPr>
              <a:t>AutoEncoder</a:t>
            </a:r>
            <a:r>
              <a:rPr lang="en-US" dirty="0">
                <a:cs typeface="Calibri"/>
              </a:rPr>
              <a:t> generation approach always outperformed the direct approach which, paired with the fact</a:t>
            </a:r>
          </a:p>
          <a:p>
            <a:r>
              <a:rPr lang="en-US" dirty="0">
                <a:cs typeface="Calibri"/>
              </a:rPr>
              <a:t>That the autoencoder approach takes less time to load at the system's boot, due to having overall less models, makes it the </a:t>
            </a:r>
            <a:r>
              <a:rPr lang="en-US" dirty="0" err="1">
                <a:cs typeface="Calibri"/>
              </a:rPr>
              <a:t>defacto</a:t>
            </a:r>
            <a:r>
              <a:rPr lang="en-US" dirty="0">
                <a:cs typeface="Calibri"/>
              </a:rPr>
              <a:t> better feature generation approach.</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18</a:t>
            </a:fld>
            <a:endParaRPr lang="en-GB"/>
          </a:p>
        </p:txBody>
      </p:sp>
    </p:spTree>
    <p:extLst>
      <p:ext uri="{BB962C8B-B14F-4D97-AF65-F5344CB8AC3E}">
        <p14:creationId xmlns:p14="http://schemas.microsoft.com/office/powerpoint/2010/main" val="1261235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So in conclusion, we have built a system that allows users to easily alter a character's baseline motion in order to make it convey different emotions, without the need for extra</a:t>
            </a:r>
            <a:endParaRPr lang="en-US"/>
          </a:p>
          <a:p>
            <a:r>
              <a:rPr lang="en-US" dirty="0">
                <a:cs typeface="Calibri"/>
              </a:rPr>
              <a:t>Data or manual animation labor. Furthermore the system works with both kinematic character controllers reading directly from a mocap file, or by automatically learned policy-based</a:t>
            </a:r>
          </a:p>
          <a:p>
            <a:r>
              <a:rPr lang="en-US" dirty="0">
                <a:cs typeface="Calibri"/>
              </a:rPr>
              <a:t>Physics enabled character controllers.</a:t>
            </a:r>
          </a:p>
          <a:p>
            <a:r>
              <a:rPr lang="en-US" dirty="0">
                <a:cs typeface="Calibri"/>
              </a:rPr>
              <a:t>2. Our framework synthesizes motions in real time, meaning it could be used to both directly generate new animations offline to be stored and used later, or online by an application</a:t>
            </a:r>
          </a:p>
          <a:p>
            <a:r>
              <a:rPr lang="en-US" dirty="0">
                <a:cs typeface="Calibri"/>
              </a:rPr>
              <a:t>That requires characters to shift their emotions without resorting to interpolating between different animation files</a:t>
            </a:r>
          </a:p>
          <a:p>
            <a:r>
              <a:rPr lang="en-US" dirty="0">
                <a:cs typeface="Calibri"/>
              </a:rPr>
              <a:t>3. New emotions can be specified through PAD coordinates, which gives a higher grade of control over the intensity of the outcome emotion.</a:t>
            </a:r>
          </a:p>
          <a:p>
            <a:r>
              <a:rPr lang="en-US" dirty="0">
                <a:cs typeface="Calibri"/>
              </a:rPr>
              <a:t>4. Our system was validated through a set of user tests and has been since reviewed and accepted by field specialists for publishing in an international IEEE conference.</a:t>
            </a:r>
          </a:p>
          <a:p>
            <a:endParaRPr lang="en-US" dirty="0">
              <a:cs typeface="Calibri"/>
            </a:endParaRPr>
          </a:p>
          <a:p>
            <a:r>
              <a:rPr lang="en-US" dirty="0">
                <a:cs typeface="Calibri"/>
              </a:rPr>
              <a:t>---</a:t>
            </a:r>
          </a:p>
          <a:p>
            <a:endParaRPr lang="en-US" dirty="0">
              <a:cs typeface="Calibri"/>
            </a:endParaRPr>
          </a:p>
          <a:p>
            <a:r>
              <a:rPr lang="en-US" dirty="0"/>
              <a:t>1. There are, however, ways we could further improve our system.</a:t>
            </a:r>
            <a:endParaRPr lang="en-US" dirty="0">
              <a:cs typeface="Calibri"/>
            </a:endParaRPr>
          </a:p>
          <a:p>
            <a:r>
              <a:rPr lang="en-US" dirty="0"/>
              <a:t>2. For one it would be beneficial to expand the dataset used to train the models, not only to make it more compatible with non-locomotion animations, but also</a:t>
            </a:r>
            <a:endParaRPr lang="en-US" dirty="0">
              <a:cs typeface="Calibri"/>
            </a:endParaRPr>
          </a:p>
          <a:p>
            <a:r>
              <a:rPr lang="en-US" dirty="0"/>
              <a:t>To increase the number of emotions in the train set. </a:t>
            </a:r>
            <a:endParaRPr lang="en-US" dirty="0">
              <a:cs typeface="Calibri"/>
            </a:endParaRPr>
          </a:p>
          <a:p>
            <a:r>
              <a:rPr lang="en-US" dirty="0"/>
              <a:t>3. We also experimented with the usage of Generative Adversarial Networks and Variational </a:t>
            </a:r>
            <a:r>
              <a:rPr lang="en-US" dirty="0" err="1"/>
              <a:t>AutoEncoders</a:t>
            </a:r>
            <a:r>
              <a:rPr lang="en-US" dirty="0"/>
              <a:t> for feature generation, but were unable to reach results</a:t>
            </a:r>
            <a:endParaRPr lang="en-US" dirty="0">
              <a:cs typeface="Calibri"/>
            </a:endParaRPr>
          </a:p>
          <a:p>
            <a:r>
              <a:rPr lang="en-US" dirty="0"/>
              <a:t>Better than the aforementioned techniques for LMA Feature Generation. We believe this avenue is still worthy of exploring, however, especially with an extended dataset of motions.</a:t>
            </a:r>
          </a:p>
        </p:txBody>
      </p:sp>
      <p:sp>
        <p:nvSpPr>
          <p:cNvPr id="4" name="Slide Number Placeholder 3"/>
          <p:cNvSpPr>
            <a:spLocks noGrp="1"/>
          </p:cNvSpPr>
          <p:nvPr>
            <p:ph type="sldNum" sz="quarter" idx="5"/>
          </p:nvPr>
        </p:nvSpPr>
        <p:spPr/>
        <p:txBody>
          <a:bodyPr/>
          <a:lstStyle/>
          <a:p>
            <a:fld id="{179DE92C-F971-4066-AD08-F5AAEFE20DAD}" type="slidenum">
              <a:t>19</a:t>
            </a:fld>
            <a:endParaRPr lang="en-GB"/>
          </a:p>
        </p:txBody>
      </p:sp>
    </p:spTree>
    <p:extLst>
      <p:ext uri="{BB962C8B-B14F-4D97-AF65-F5344CB8AC3E}">
        <p14:creationId xmlns:p14="http://schemas.microsoft.com/office/powerpoint/2010/main" val="3028393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Conventionally, computer animation is done manually by animators, usually aided by mocap</a:t>
            </a:r>
          </a:p>
          <a:p>
            <a:r>
              <a:rPr lang="en-US" dirty="0">
                <a:cs typeface="Calibri"/>
              </a:rPr>
              <a:t>2. Mocap are recordings of human actors performing a motion in a manner that can be directly applied to a virtual character.</a:t>
            </a:r>
          </a:p>
          <a:p>
            <a:r>
              <a:rPr lang="en-US" dirty="0">
                <a:cs typeface="Calibri"/>
              </a:rPr>
              <a:t>3. Mocap can be used as reference or basis for a new animation</a:t>
            </a:r>
          </a:p>
          <a:p>
            <a:r>
              <a:rPr lang="en-US" dirty="0">
                <a:cs typeface="Calibri"/>
              </a:rPr>
              <a:t>4. Computer animation can be subdivided into 2 categories – Kinematic Controllers &amp; Physics-Based Controllers</a:t>
            </a:r>
          </a:p>
          <a:p>
            <a:r>
              <a:rPr lang="en-US" dirty="0">
                <a:cs typeface="Calibri"/>
              </a:rPr>
              <a:t>5. The basic difference is that in Kinematic Controllers the character's body is not influenced by external physics forces, unlike Physics Controllers</a:t>
            </a:r>
          </a:p>
          <a:p>
            <a:r>
              <a:rPr lang="en-US" dirty="0">
                <a:cs typeface="Calibri"/>
              </a:rPr>
              <a:t>6. As such, Kinematic Controllers are simpler to work with, especially manually. However, recent research and development has been able to create</a:t>
            </a:r>
          </a:p>
          <a:p>
            <a:r>
              <a:rPr lang="en-US" dirty="0">
                <a:cs typeface="Calibri"/>
              </a:rPr>
              <a:t>New systems capable of automatically learning to mimic a reference mocap motion in a physics enabled environment through Deep Reinforcement Learning</a:t>
            </a:r>
          </a:p>
          <a:p>
            <a:r>
              <a:rPr lang="en-US" dirty="0">
                <a:cs typeface="Calibri"/>
              </a:rPr>
              <a:t>7. These recent systems, </a:t>
            </a:r>
            <a:r>
              <a:rPr lang="en-US" dirty="0" err="1">
                <a:cs typeface="Calibri"/>
              </a:rPr>
              <a:t>DeepMimic</a:t>
            </a:r>
            <a:r>
              <a:rPr lang="en-US" dirty="0">
                <a:cs typeface="Calibri"/>
              </a:rPr>
              <a:t> and </a:t>
            </a:r>
            <a:r>
              <a:rPr lang="en-US" dirty="0" err="1">
                <a:cs typeface="Calibri"/>
              </a:rPr>
              <a:t>SpaceTimeBounds</a:t>
            </a:r>
            <a:r>
              <a:rPr lang="en-US" dirty="0">
                <a:cs typeface="Calibri"/>
              </a:rPr>
              <a:t>, generate a character controller in the form of a policy that analyzes the current timestep of the character</a:t>
            </a:r>
          </a:p>
          <a:p>
            <a:r>
              <a:rPr lang="en-US" dirty="0">
                <a:cs typeface="Calibri"/>
              </a:rPr>
              <a:t>And its environment to synthesize the next pose to be applied.</a:t>
            </a:r>
          </a:p>
        </p:txBody>
      </p:sp>
      <p:sp>
        <p:nvSpPr>
          <p:cNvPr id="4" name="Slide Number Placeholder 3"/>
          <p:cNvSpPr>
            <a:spLocks noGrp="1"/>
          </p:cNvSpPr>
          <p:nvPr>
            <p:ph type="sldNum" sz="quarter" idx="5"/>
          </p:nvPr>
        </p:nvSpPr>
        <p:spPr/>
        <p:txBody>
          <a:bodyPr/>
          <a:lstStyle/>
          <a:p>
            <a:fld id="{179DE92C-F971-4066-AD08-F5AAEFE20DAD}" type="slidenum">
              <a:t>22</a:t>
            </a:fld>
            <a:endParaRPr lang="en-GB"/>
          </a:p>
        </p:txBody>
      </p:sp>
    </p:spTree>
    <p:extLst>
      <p:ext uri="{BB962C8B-B14F-4D97-AF65-F5344CB8AC3E}">
        <p14:creationId xmlns:p14="http://schemas.microsoft.com/office/powerpoint/2010/main" val="162101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For each new emotion the character has to convey, a new variant animation of the baseline has to be created</a:t>
            </a:r>
          </a:p>
          <a:p>
            <a:r>
              <a:rPr lang="en-US" dirty="0">
                <a:cs typeface="Calibri"/>
              </a:rPr>
              <a:t>2. Problem persists on both conventional computer animation using mocap references AND automatically generated motions</a:t>
            </a:r>
          </a:p>
          <a:p>
            <a:r>
              <a:rPr lang="en-US" dirty="0">
                <a:cs typeface="Calibri"/>
              </a:rPr>
              <a:t>3. This has to be repeated for every different motion</a:t>
            </a:r>
          </a:p>
          <a:p>
            <a:r>
              <a:rPr lang="en-US" dirty="0">
                <a:cs typeface="Calibri"/>
              </a:rPr>
              <a:t>4. Not scalable -&gt; The more emotions the more animations for each motion. The more motions, the more the animation stacks</a:t>
            </a:r>
          </a:p>
          <a:p>
            <a:r>
              <a:rPr lang="en-US" dirty="0">
                <a:cs typeface="Calibri"/>
              </a:rPr>
              <a:t>5. Time Consuming/Expensive/Needs reference mocap to be available</a:t>
            </a:r>
          </a:p>
        </p:txBody>
      </p:sp>
      <p:sp>
        <p:nvSpPr>
          <p:cNvPr id="4" name="Slide Number Placeholder 3"/>
          <p:cNvSpPr>
            <a:spLocks noGrp="1"/>
          </p:cNvSpPr>
          <p:nvPr>
            <p:ph type="sldNum" sz="quarter" idx="5"/>
          </p:nvPr>
        </p:nvSpPr>
        <p:spPr/>
        <p:txBody>
          <a:bodyPr/>
          <a:lstStyle/>
          <a:p>
            <a:fld id="{179DE92C-F971-4066-AD08-F5AAEFE20DAD}" type="slidenum">
              <a:t>3</a:t>
            </a:fld>
            <a:endParaRPr lang="en-GB"/>
          </a:p>
        </p:txBody>
      </p:sp>
    </p:spTree>
    <p:extLst>
      <p:ext uri="{BB962C8B-B14F-4D97-AF65-F5344CB8AC3E}">
        <p14:creationId xmlns:p14="http://schemas.microsoft.com/office/powerpoint/2010/main" val="6931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Emotional Models are practical ways of discerning between emotions. They can be either be discrete – there's a finite set of emotions – or continuous </a:t>
            </a:r>
          </a:p>
          <a:p>
            <a:r>
              <a:rPr lang="en-US" dirty="0">
                <a:cs typeface="Calibri"/>
              </a:rPr>
              <a:t>- emotions are categorized according to emotional coordinates, seamlessly blending into each other in a dimensional axis system.</a:t>
            </a:r>
          </a:p>
          <a:p>
            <a:r>
              <a:rPr lang="en-US" dirty="0">
                <a:cs typeface="Calibri"/>
              </a:rPr>
              <a:t>2. One example of these continuous models is the Pleasure, Arousal Dominance Model. This model places emotions into a 3 dimensional axis system</a:t>
            </a:r>
          </a:p>
          <a:p>
            <a:r>
              <a:rPr lang="en-US" dirty="0">
                <a:cs typeface="Calibri"/>
              </a:rPr>
              <a:t>Consisting of the Pleasure axis – which indicates how pleasurable the emotion makes the character – Arousal – which indicates how active or inactive the</a:t>
            </a:r>
          </a:p>
          <a:p>
            <a:r>
              <a:rPr lang="en-US" dirty="0">
                <a:cs typeface="Calibri"/>
              </a:rPr>
              <a:t>Character appears to be – and Dominance – which indicates how dominant or submissive the character feels.</a:t>
            </a:r>
          </a:p>
          <a:p>
            <a:r>
              <a:rPr lang="en-US" dirty="0">
                <a:cs typeface="Calibri"/>
              </a:rPr>
              <a:t>3. The usage of the Dominance axis allows for the consideration of the impact of external factors, such as environment and other actors, upon the character.</a:t>
            </a:r>
          </a:p>
          <a:p>
            <a:endParaRPr lang="en-US" dirty="0">
              <a:cs typeface="Calibri"/>
            </a:endParaRPr>
          </a:p>
          <a:p>
            <a:r>
              <a:rPr lang="en-US" dirty="0">
                <a:cs typeface="Calibri"/>
              </a:rPr>
              <a:t>4. Laban Movement Analysis is a formal language that allows us to parameterize a character's body in a way that can be easily analyzed.</a:t>
            </a:r>
          </a:p>
          <a:p>
            <a:r>
              <a:rPr lang="en-US" dirty="0">
                <a:cs typeface="Calibri"/>
              </a:rPr>
              <a:t>5. A character's body is described as a set of features belonging to 4 different categories. Body – which includes features describing how a character's body components</a:t>
            </a:r>
          </a:p>
          <a:p>
            <a:r>
              <a:rPr lang="en-US" dirty="0">
                <a:cs typeface="Calibri"/>
              </a:rPr>
              <a:t>Relate to each other – Effort – whose features describe the overall energy displayed by the character – Shape – which describe the character's body as a whole – and</a:t>
            </a:r>
          </a:p>
          <a:p>
            <a:r>
              <a:rPr lang="en-US" dirty="0">
                <a:cs typeface="Calibri"/>
              </a:rPr>
              <a:t>Space which has features indicative of the character's relation to the environment its in.</a:t>
            </a:r>
          </a:p>
          <a:p>
            <a:endParaRPr lang="en-US" dirty="0">
              <a:cs typeface="Calibri"/>
            </a:endParaRPr>
          </a:p>
          <a:p>
            <a:r>
              <a:rPr lang="en-US" dirty="0">
                <a:cs typeface="Calibri"/>
              </a:rPr>
              <a:t>6. There have been systems developed which have combined the usage of emotional models and LMA for the identification and tweaking of a character's movements, but they</a:t>
            </a:r>
          </a:p>
          <a:p>
            <a:r>
              <a:rPr lang="en-US" dirty="0">
                <a:cs typeface="Calibri"/>
              </a:rPr>
              <a:t>Faltered in some areas such as being incompatible with learned policy-based physics-enabled character controllers, using less descriptive emotional models or being focused on</a:t>
            </a:r>
          </a:p>
          <a:p>
            <a:r>
              <a:rPr lang="en-US" dirty="0">
                <a:cs typeface="Calibri"/>
              </a:rPr>
              <a:t>Less common motions such as dances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23</a:t>
            </a:fld>
            <a:endParaRPr lang="en-GB"/>
          </a:p>
        </p:txBody>
      </p:sp>
    </p:spTree>
    <p:extLst>
      <p:ext uri="{BB962C8B-B14F-4D97-AF65-F5344CB8AC3E}">
        <p14:creationId xmlns:p14="http://schemas.microsoft.com/office/powerpoint/2010/main" val="127889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To solve this problem we propose the Emotionally Expressive Motion Controller Framework</a:t>
            </a:r>
          </a:p>
          <a:p>
            <a:r>
              <a:rPr lang="en-US" dirty="0">
                <a:cs typeface="Calibri"/>
              </a:rPr>
              <a:t>2. Tool that allows for both Emotional Prediction and Emotionally Expressive Motion Synthesis in Real Time, without the need of any additional data</a:t>
            </a:r>
          </a:p>
          <a:p>
            <a:r>
              <a:rPr lang="en-US" dirty="0">
                <a:cs typeface="Calibri"/>
              </a:rPr>
              <a:t>3. System uses a combination of Laban Movement Analysis and Machine Learning in order to, not only predict the character's current emotional coordinates in the Pleasure Arousal Dominance model,</a:t>
            </a:r>
          </a:p>
          <a:p>
            <a:r>
              <a:rPr lang="en-US" dirty="0">
                <a:cs typeface="Calibri"/>
              </a:rPr>
              <a:t>But also to allow new desired emotions to be specified, with the system synthesizing and altering the character's motion in real time to convey the new emotion</a:t>
            </a:r>
          </a:p>
          <a:p>
            <a:r>
              <a:rPr lang="en-US" dirty="0">
                <a:cs typeface="Calibri"/>
              </a:rPr>
              <a:t>4. System works with both conventional, mocap-drive Kinematic computer animation and policy-based physics enabled animations generated by state of the art DRL Systems</a:t>
            </a:r>
          </a:p>
          <a:p>
            <a:r>
              <a:rPr lang="en-US" dirty="0">
                <a:cs typeface="Calibri"/>
              </a:rPr>
              <a:t>5. Work has been accepted for publishing at IEEE International Symposium of Multimedia</a:t>
            </a:r>
          </a:p>
          <a:p>
            <a:r>
              <a:rPr lang="en-US" dirty="0">
                <a:cs typeface="Calibri"/>
              </a:rPr>
              <a:t>6. Parallel work is being developed and prepared for publishing in the Virtual Reality Journal</a:t>
            </a: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4</a:t>
            </a:fld>
            <a:endParaRPr lang="en-GB"/>
          </a:p>
        </p:txBody>
      </p:sp>
    </p:spTree>
    <p:extLst>
      <p:ext uri="{BB962C8B-B14F-4D97-AF65-F5344CB8AC3E}">
        <p14:creationId xmlns:p14="http://schemas.microsoft.com/office/powerpoint/2010/main" val="273378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Conventionally, computer animation is done manually by animators, usually aided by mocap</a:t>
            </a:r>
          </a:p>
          <a:p>
            <a:r>
              <a:rPr lang="en-US" dirty="0">
                <a:cs typeface="Calibri"/>
              </a:rPr>
              <a:t>2. Mocap are recordings of human actors performing a motion in a manner that can be directly applied to a virtual character.</a:t>
            </a:r>
          </a:p>
          <a:p>
            <a:r>
              <a:rPr lang="en-US" dirty="0">
                <a:cs typeface="Calibri"/>
              </a:rPr>
              <a:t>3. Mocap can be used as reference or basis for a new animation</a:t>
            </a:r>
          </a:p>
          <a:p>
            <a:r>
              <a:rPr lang="en-US" dirty="0">
                <a:cs typeface="Calibri"/>
              </a:rPr>
              <a:t>4. Computer animation can be subdivided into 2 categories – Kinematic Controllers &amp; Physics-Based Controllers</a:t>
            </a:r>
          </a:p>
          <a:p>
            <a:r>
              <a:rPr lang="en-US" dirty="0">
                <a:cs typeface="Calibri"/>
              </a:rPr>
              <a:t>5. The basic difference is that in Kinematic Controllers the character's body is not influenced by external physics forces, unlike Physics Controllers</a:t>
            </a:r>
          </a:p>
          <a:p>
            <a:r>
              <a:rPr lang="en-US" dirty="0">
                <a:cs typeface="Calibri"/>
              </a:rPr>
              <a:t>6. As such, Kinematic Controllers are simpler to work with, especially manually. However, recent research and development has been able to create</a:t>
            </a:r>
          </a:p>
          <a:p>
            <a:r>
              <a:rPr lang="en-US" dirty="0">
                <a:cs typeface="Calibri"/>
              </a:rPr>
              <a:t>New systems capable of automatically learning to mimic a reference mocap motion in a physics enabled environment through Deep Reinforcement Learning</a:t>
            </a:r>
          </a:p>
          <a:p>
            <a:r>
              <a:rPr lang="en-US" dirty="0">
                <a:cs typeface="Calibri"/>
              </a:rPr>
              <a:t>7. These recent systems, </a:t>
            </a:r>
            <a:r>
              <a:rPr lang="en-US" dirty="0" err="1">
                <a:cs typeface="Calibri"/>
              </a:rPr>
              <a:t>DeepMimic</a:t>
            </a:r>
            <a:r>
              <a:rPr lang="en-US" dirty="0">
                <a:cs typeface="Calibri"/>
              </a:rPr>
              <a:t> and </a:t>
            </a:r>
            <a:r>
              <a:rPr lang="en-US" dirty="0" err="1">
                <a:cs typeface="Calibri"/>
              </a:rPr>
              <a:t>SpaceTimeBounds</a:t>
            </a:r>
            <a:r>
              <a:rPr lang="en-US" dirty="0">
                <a:cs typeface="Calibri"/>
              </a:rPr>
              <a:t>, generate a character controller in the form of a policy that analyzes the current timestep of the character</a:t>
            </a:r>
          </a:p>
          <a:p>
            <a:r>
              <a:rPr lang="en-US" dirty="0">
                <a:cs typeface="Calibri"/>
              </a:rPr>
              <a:t>And its environment to synthesize the next pose to be applied.</a:t>
            </a:r>
          </a:p>
        </p:txBody>
      </p:sp>
      <p:sp>
        <p:nvSpPr>
          <p:cNvPr id="4" name="Slide Number Placeholder 3"/>
          <p:cNvSpPr>
            <a:spLocks noGrp="1"/>
          </p:cNvSpPr>
          <p:nvPr>
            <p:ph type="sldNum" sz="quarter" idx="5"/>
          </p:nvPr>
        </p:nvSpPr>
        <p:spPr/>
        <p:txBody>
          <a:bodyPr/>
          <a:lstStyle/>
          <a:p>
            <a:fld id="{179DE92C-F971-4066-AD08-F5AAEFE20DAD}" type="slidenum">
              <a:t>5</a:t>
            </a:fld>
            <a:endParaRPr lang="en-GB"/>
          </a:p>
        </p:txBody>
      </p:sp>
    </p:spTree>
    <p:extLst>
      <p:ext uri="{BB962C8B-B14F-4D97-AF65-F5344CB8AC3E}">
        <p14:creationId xmlns:p14="http://schemas.microsoft.com/office/powerpoint/2010/main" val="407672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Emotional Models are practical ways of discerning between emotions. They can be either be discrete – there's a finite set of emotions – or continuous </a:t>
            </a:r>
          </a:p>
          <a:p>
            <a:r>
              <a:rPr lang="en-US" dirty="0">
                <a:cs typeface="Calibri"/>
              </a:rPr>
              <a:t>- emotions are categorized according to emotional coordinates, seamlessly blending into each other in a dimensional axis system.</a:t>
            </a:r>
          </a:p>
          <a:p>
            <a:r>
              <a:rPr lang="en-US" dirty="0">
                <a:cs typeface="Calibri"/>
              </a:rPr>
              <a:t>2. One example of these continuous models is the Pleasure, Arousal Dominance Model. This model places emotions into a 3 dimensional axis system</a:t>
            </a:r>
          </a:p>
          <a:p>
            <a:r>
              <a:rPr lang="en-US" dirty="0">
                <a:cs typeface="Calibri"/>
              </a:rPr>
              <a:t>Consisting of the Pleasure axis – which indicates how pleasurable the emotion makes the character – Arousal – which indicates how active or inactive the</a:t>
            </a:r>
          </a:p>
          <a:p>
            <a:r>
              <a:rPr lang="en-US" dirty="0">
                <a:cs typeface="Calibri"/>
              </a:rPr>
              <a:t>Character appears to be – and Dominance – which indicates how dominant or submissive the character feels.</a:t>
            </a:r>
          </a:p>
          <a:p>
            <a:r>
              <a:rPr lang="en-US" dirty="0">
                <a:cs typeface="Calibri"/>
              </a:rPr>
              <a:t>3. The usage of the Dominance axis allows for the consideration of the impact of external factors, such as environment and other actors, upon the character.</a:t>
            </a:r>
          </a:p>
          <a:p>
            <a:endParaRPr lang="en-US" dirty="0">
              <a:cs typeface="Calibri"/>
            </a:endParaRPr>
          </a:p>
          <a:p>
            <a:r>
              <a:rPr lang="en-US" dirty="0">
                <a:cs typeface="Calibri"/>
              </a:rPr>
              <a:t>4. Laban Movement Analysis is a formal language that allows us to parameterize a character's body in a way that can be easily analyzed.</a:t>
            </a:r>
          </a:p>
          <a:p>
            <a:r>
              <a:rPr lang="en-US" dirty="0">
                <a:cs typeface="Calibri"/>
              </a:rPr>
              <a:t>5. A character's body is described as a set of features belonging to 4 different categories. Body – which includes features describing how a character's body components</a:t>
            </a:r>
          </a:p>
          <a:p>
            <a:r>
              <a:rPr lang="en-US" dirty="0">
                <a:cs typeface="Calibri"/>
              </a:rPr>
              <a:t>Relate to each other – Effort – whose features describe the overall energy displayed by the character – Shape – which describe the character's body as a whole – and</a:t>
            </a:r>
          </a:p>
          <a:p>
            <a:r>
              <a:rPr lang="en-US" dirty="0">
                <a:cs typeface="Calibri"/>
              </a:rPr>
              <a:t>Space which has features indicative of the character's relation to the environment its in.</a:t>
            </a:r>
          </a:p>
          <a:p>
            <a:endParaRPr lang="en-US" dirty="0">
              <a:cs typeface="Calibri"/>
            </a:endParaRPr>
          </a:p>
          <a:p>
            <a:r>
              <a:rPr lang="en-US" dirty="0">
                <a:cs typeface="Calibri"/>
              </a:rPr>
              <a:t>6. There have been systems developed which have combined the usage of emotional models and LMA for the identification and tweaking of a character's movements, but they</a:t>
            </a:r>
          </a:p>
          <a:p>
            <a:r>
              <a:rPr lang="en-US" dirty="0">
                <a:cs typeface="Calibri"/>
              </a:rPr>
              <a:t>Faltered in some areas such as being incompatible with learned policy-based physics-enabled character controllers, using less descriptive emotional models or being focused on</a:t>
            </a:r>
          </a:p>
          <a:p>
            <a:r>
              <a:rPr lang="en-US" dirty="0">
                <a:cs typeface="Calibri"/>
              </a:rPr>
              <a:t>Less common motions such as dances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6</a:t>
            </a:fld>
            <a:endParaRPr lang="en-GB"/>
          </a:p>
        </p:txBody>
      </p:sp>
    </p:spTree>
    <p:extLst>
      <p:ext uri="{BB962C8B-B14F-4D97-AF65-F5344CB8AC3E}">
        <p14:creationId xmlns:p14="http://schemas.microsoft.com/office/powerpoint/2010/main" val="192218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Emotional Models are practical ways of discerning between emotions. They can be either be discrete – there's a finite set of emotions – or continuous </a:t>
            </a:r>
          </a:p>
          <a:p>
            <a:r>
              <a:rPr lang="en-US" dirty="0">
                <a:cs typeface="Calibri"/>
              </a:rPr>
              <a:t>- emotions are categorized according to emotional coordinates, seamlessly blending into each other in a dimensional axis system.</a:t>
            </a:r>
          </a:p>
          <a:p>
            <a:r>
              <a:rPr lang="en-US" dirty="0">
                <a:cs typeface="Calibri"/>
              </a:rPr>
              <a:t>2. One example of these continuous models is the Pleasure, Arousal Dominance Model. This model places emotions into a 3 dimensional axis system</a:t>
            </a:r>
          </a:p>
          <a:p>
            <a:r>
              <a:rPr lang="en-US" dirty="0">
                <a:cs typeface="Calibri"/>
              </a:rPr>
              <a:t>Consisting of the Pleasure axis – which indicates how pleasurable the emotion makes the character – Arousal – which indicates how active or inactive the</a:t>
            </a:r>
          </a:p>
          <a:p>
            <a:r>
              <a:rPr lang="en-US" dirty="0">
                <a:cs typeface="Calibri"/>
              </a:rPr>
              <a:t>Character appears to be – and Dominance – which indicates how dominant or submissive the character feels.</a:t>
            </a:r>
          </a:p>
          <a:p>
            <a:r>
              <a:rPr lang="en-US" dirty="0">
                <a:cs typeface="Calibri"/>
              </a:rPr>
              <a:t>3. The usage of the Dominance axis allows for the consideration of the impact of external factors, such as environment and other actors, upon the character.</a:t>
            </a:r>
          </a:p>
          <a:p>
            <a:endParaRPr lang="en-US" dirty="0">
              <a:cs typeface="Calibri"/>
            </a:endParaRPr>
          </a:p>
          <a:p>
            <a:r>
              <a:rPr lang="en-US" dirty="0">
                <a:cs typeface="Calibri"/>
              </a:rPr>
              <a:t>4. Laban Movement Analysis is a formal language that allows us to parameterize a character's body in a way that can be easily analyzed.</a:t>
            </a:r>
          </a:p>
          <a:p>
            <a:r>
              <a:rPr lang="en-US" dirty="0">
                <a:cs typeface="Calibri"/>
              </a:rPr>
              <a:t>5. A character's body is described as a set of features belonging to 4 different categories. Body – which includes features describing how a character's body components</a:t>
            </a:r>
          </a:p>
          <a:p>
            <a:r>
              <a:rPr lang="en-US" dirty="0">
                <a:cs typeface="Calibri"/>
              </a:rPr>
              <a:t>Relate to each other – Effort – whose features describe the overall energy displayed by the character – Shape – which describe the character's body as a whole – and</a:t>
            </a:r>
          </a:p>
          <a:p>
            <a:r>
              <a:rPr lang="en-US" dirty="0">
                <a:cs typeface="Calibri"/>
              </a:rPr>
              <a:t>Space which has features indicative of the character's relation to the environment its in.</a:t>
            </a:r>
          </a:p>
          <a:p>
            <a:endParaRPr lang="en-US" dirty="0">
              <a:cs typeface="Calibri"/>
            </a:endParaRPr>
          </a:p>
          <a:p>
            <a:r>
              <a:rPr lang="en-US" dirty="0">
                <a:cs typeface="Calibri"/>
              </a:rPr>
              <a:t>6. There have been systems developed which have combined the usage of emotional models and LMA for the identification and tweaking of a character's movements, but they</a:t>
            </a:r>
          </a:p>
          <a:p>
            <a:r>
              <a:rPr lang="en-US" dirty="0">
                <a:cs typeface="Calibri"/>
              </a:rPr>
              <a:t>Faltered in some areas such as being incompatible with learned policy-based physics-enabled character controllers, using less descriptive emotional models or being focused on</a:t>
            </a:r>
          </a:p>
          <a:p>
            <a:r>
              <a:rPr lang="en-US" dirty="0">
                <a:cs typeface="Calibri"/>
              </a:rPr>
              <a:t>Less common motions such as dances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7</a:t>
            </a:fld>
            <a:endParaRPr lang="en-GB"/>
          </a:p>
        </p:txBody>
      </p:sp>
    </p:spTree>
    <p:extLst>
      <p:ext uri="{BB962C8B-B14F-4D97-AF65-F5344CB8AC3E}">
        <p14:creationId xmlns:p14="http://schemas.microsoft.com/office/powerpoint/2010/main" val="4269085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Emotionally Expressive Motion Controller Framework can be divided into 2 main subsystems – The Emotion Classification and The Emotionally Expressive Motion Synthesis</a:t>
            </a:r>
          </a:p>
          <a:p>
            <a:r>
              <a:rPr lang="en-US" dirty="0">
                <a:cs typeface="Calibri"/>
              </a:rPr>
              <a:t>2. </a:t>
            </a:r>
            <a:r>
              <a:rPr lang="en-US" dirty="0"/>
              <a:t>For Emotion Classification, the system begins by computing a set of LMA features from the frame data extracted from the character. These features are then fed to the Emotion Classifier module which outputs the predicted PAD coordinates.</a:t>
            </a:r>
            <a:endParaRPr lang="en-US" dirty="0">
              <a:cs typeface="Calibri"/>
            </a:endParaRPr>
          </a:p>
          <a:p>
            <a:r>
              <a:rPr lang="en-US" dirty="0">
                <a:cs typeface="Calibri"/>
              </a:rPr>
              <a:t>3. </a:t>
            </a:r>
            <a:r>
              <a:rPr lang="en-US" dirty="0"/>
              <a:t>When new desired PAD coordinates are specified they first get converted into a set of LMA Features. This is then given to the Motion Synthesis module which computes new desired joint positions that are then used by the Inverse Kinematics Solver to generate the character's new pose.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8</a:t>
            </a:fld>
            <a:endParaRPr lang="en-GB"/>
          </a:p>
        </p:txBody>
      </p:sp>
    </p:spTree>
    <p:extLst>
      <p:ext uri="{BB962C8B-B14F-4D97-AF65-F5344CB8AC3E}">
        <p14:creationId xmlns:p14="http://schemas.microsoft.com/office/powerpoint/2010/main" val="395590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Bandai-Namco-Research Motion Dataset was used. Contains various types of motions in several different styles.</a:t>
            </a:r>
          </a:p>
          <a:p>
            <a:r>
              <a:rPr lang="en-US" dirty="0">
                <a:cs typeface="Calibri"/>
              </a:rPr>
              <a:t>2. For our efforts, we kept only the locomotion animations – Walks, Runs and Dashes</a:t>
            </a:r>
          </a:p>
          <a:p>
            <a:r>
              <a:rPr lang="en-US" dirty="0">
                <a:cs typeface="Calibri"/>
              </a:rPr>
              <a:t>3. We then converted them from BVH files into a </a:t>
            </a:r>
            <a:r>
              <a:rPr lang="en-US" dirty="0" err="1">
                <a:cs typeface="Calibri"/>
              </a:rPr>
              <a:t>DeepMimic</a:t>
            </a:r>
            <a:r>
              <a:rPr lang="en-US" dirty="0">
                <a:cs typeface="Calibri"/>
              </a:rPr>
              <a:t>-Friendly format. This was done because our system was built on top of the</a:t>
            </a:r>
          </a:p>
          <a:p>
            <a:r>
              <a:rPr lang="en-US" dirty="0" err="1">
                <a:cs typeface="Calibri"/>
              </a:rPr>
              <a:t>SpaceTimeBounds</a:t>
            </a:r>
            <a:r>
              <a:rPr lang="en-US" dirty="0">
                <a:cs typeface="Calibri"/>
              </a:rPr>
              <a:t> system, which itself was built over </a:t>
            </a:r>
            <a:r>
              <a:rPr lang="en-US" dirty="0" err="1">
                <a:cs typeface="Calibri"/>
              </a:rPr>
              <a:t>DeepMimic</a:t>
            </a:r>
            <a:r>
              <a:rPr lang="en-US" dirty="0">
                <a:cs typeface="Calibri"/>
              </a:rPr>
              <a:t>. In turn we built on top of </a:t>
            </a:r>
            <a:r>
              <a:rPr lang="en-US" dirty="0" err="1">
                <a:cs typeface="Calibri"/>
              </a:rPr>
              <a:t>SpaceTime</a:t>
            </a:r>
            <a:r>
              <a:rPr lang="en-US" dirty="0">
                <a:cs typeface="Calibri"/>
              </a:rPr>
              <a:t> Bounds in order to take advantage</a:t>
            </a:r>
          </a:p>
          <a:p>
            <a:r>
              <a:rPr lang="en-US" dirty="0">
                <a:cs typeface="Calibri"/>
              </a:rPr>
              <a:t>Of this system's advanced motion learning capabilities, because we were aiming to make our framework with not only kinematic, but also</a:t>
            </a:r>
          </a:p>
          <a:p>
            <a:r>
              <a:rPr lang="en-US" dirty="0"/>
              <a:t>automatically generated </a:t>
            </a:r>
            <a:r>
              <a:rPr lang="en-US" dirty="0">
                <a:cs typeface="Calibri"/>
              </a:rPr>
              <a:t>Policy-based physics-enabled controllers.</a:t>
            </a:r>
            <a:endParaRPr lang="en-US" dirty="0"/>
          </a:p>
          <a:p>
            <a:r>
              <a:rPr lang="en-US" dirty="0">
                <a:cs typeface="Calibri"/>
              </a:rPr>
              <a:t>4. We then relabeled the emotions by placing them into the PAD dimensional space</a:t>
            </a:r>
          </a:p>
          <a:p>
            <a:r>
              <a:rPr lang="en-US" dirty="0">
                <a:cs typeface="Calibri"/>
              </a:rPr>
              <a:t>5. Finally we extracted the dataset's LMA Features and used those to train our machine learning models.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9</a:t>
            </a:fld>
            <a:endParaRPr lang="en-GB"/>
          </a:p>
        </p:txBody>
      </p:sp>
    </p:spTree>
    <p:extLst>
      <p:ext uri="{BB962C8B-B14F-4D97-AF65-F5344CB8AC3E}">
        <p14:creationId xmlns:p14="http://schemas.microsoft.com/office/powerpoint/2010/main" val="303377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LMA Feature Extractor is responsible for extracting a character's LMA Features throughout its motion. Is used both online to provide the other models with the character's current LMA Features, but also offline </a:t>
            </a:r>
          </a:p>
          <a:p>
            <a:r>
              <a:rPr lang="en-US" dirty="0">
                <a:cs typeface="Calibri"/>
              </a:rPr>
              <a:t>To extract the Dataset's Features.</a:t>
            </a:r>
          </a:p>
          <a:p>
            <a:r>
              <a:rPr lang="en-US" dirty="0">
                <a:cs typeface="Calibri"/>
              </a:rPr>
              <a:t>2. Feature set is composed of 25 LMA Features. Inspired by previous works but also achieved through experimentation in the LMA To PAD regression task.</a:t>
            </a:r>
          </a:p>
          <a:p>
            <a:r>
              <a:rPr lang="en-US" dirty="0">
                <a:cs typeface="Calibri"/>
              </a:rPr>
              <a:t>3. Features are extracted at a 5-frame interval, which for our dataset corresponded to every keyframe, however this parameter, alongside others, can be configured by defining a different extraction rate in seconds.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9DE92C-F971-4066-AD08-F5AAEFE20DAD}" type="slidenum">
              <a:t>10</a:t>
            </a:fld>
            <a:endParaRPr lang="en-GB"/>
          </a:p>
        </p:txBody>
      </p:sp>
    </p:spTree>
    <p:extLst>
      <p:ext uri="{BB962C8B-B14F-4D97-AF65-F5344CB8AC3E}">
        <p14:creationId xmlns:p14="http://schemas.microsoft.com/office/powerpoint/2010/main" val="214695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13/11/2022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13/11/2022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13/11/2022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13/11/2022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hyperlink" Target="https://heroufenix.github.io/expressive_animations_web/"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9.png"/><Relationship Id="rId7" Type="http://schemas.openxmlformats.org/officeDocument/2006/relationships/image" Target="../media/image53.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885" y="1210286"/>
            <a:ext cx="10396903" cy="2387600"/>
          </a:xfrm>
        </p:spPr>
        <p:txBody>
          <a:bodyPr>
            <a:normAutofit/>
          </a:bodyPr>
          <a:lstStyle/>
          <a:p>
            <a:r>
              <a:rPr lang="en-GB" sz="4000" b="1" dirty="0">
                <a:latin typeface="Arial"/>
                <a:ea typeface="+mj-lt"/>
                <a:cs typeface="+mj-lt"/>
              </a:rPr>
              <a:t>Emotionally Expressive Motion Controller for Virtual Character Locomotion Animations</a:t>
            </a:r>
            <a:endParaRPr lang="en-US" sz="4000" b="1">
              <a:latin typeface="Arial"/>
              <a:cs typeface="Arial"/>
            </a:endParaRPr>
          </a:p>
        </p:txBody>
      </p:sp>
      <p:sp>
        <p:nvSpPr>
          <p:cNvPr id="3" name="Subtitle 2"/>
          <p:cNvSpPr>
            <a:spLocks noGrp="1"/>
          </p:cNvSpPr>
          <p:nvPr>
            <p:ph type="subTitle" idx="1"/>
          </p:nvPr>
        </p:nvSpPr>
        <p:spPr/>
        <p:txBody>
          <a:bodyPr vert="horz" lIns="91440" tIns="45720" rIns="91440" bIns="45720" rtlCol="0" anchor="ctr">
            <a:normAutofit/>
          </a:bodyPr>
          <a:lstStyle/>
          <a:p>
            <a:r>
              <a:rPr lang="en-GB" dirty="0">
                <a:solidFill>
                  <a:schemeClr val="tx1">
                    <a:lumMod val="50000"/>
                    <a:lumOff val="50000"/>
                  </a:schemeClr>
                </a:solidFill>
                <a:latin typeface="Arial"/>
                <a:ea typeface="+mn-lt"/>
                <a:cs typeface="+mn-lt"/>
              </a:rPr>
              <a:t>Diogo Silva</a:t>
            </a:r>
            <a:endParaRPr lang="en-US" dirty="0">
              <a:solidFill>
                <a:schemeClr val="tx1">
                  <a:lumMod val="50000"/>
                  <a:lumOff val="50000"/>
                </a:schemeClr>
              </a:solidFill>
              <a:latin typeface="Arial"/>
              <a:cs typeface="Arial"/>
            </a:endParaRPr>
          </a:p>
          <a:p>
            <a:r>
              <a:rPr lang="en-GB" dirty="0">
                <a:solidFill>
                  <a:schemeClr val="tx1">
                    <a:lumMod val="50000"/>
                    <a:lumOff val="50000"/>
                  </a:schemeClr>
                </a:solidFill>
                <a:latin typeface="Arial"/>
                <a:ea typeface="+mn-lt"/>
                <a:cs typeface="+mn-lt"/>
              </a:rPr>
              <a:t>Coordinated by: Prof. Pedro A. Santos &amp; Prof. João Dias</a:t>
            </a:r>
            <a:endParaRPr lang="en-GB" dirty="0">
              <a:solidFill>
                <a:schemeClr val="tx1">
                  <a:lumMod val="50000"/>
                  <a:lumOff val="50000"/>
                </a:schemeClr>
              </a:solidFill>
              <a:latin typeface="Arial"/>
              <a:cs typeface="Calibri" panose="020F0502020204030204"/>
            </a:endParaRPr>
          </a:p>
        </p:txBody>
      </p:sp>
      <p:sp>
        <p:nvSpPr>
          <p:cNvPr id="6" name="Rectangle 5">
            <a:extLst>
              <a:ext uri="{FF2B5EF4-FFF2-40B4-BE49-F238E27FC236}">
                <a16:creationId xmlns:a16="http://schemas.microsoft.com/office/drawing/2014/main" id="{F2BBA4E8-D2D1-75AE-067C-49C1357F6BB2}"/>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descr="A picture containing text&#10;&#10;Description automatically generated">
            <a:extLst>
              <a:ext uri="{FF2B5EF4-FFF2-40B4-BE49-F238E27FC236}">
                <a16:creationId xmlns:a16="http://schemas.microsoft.com/office/drawing/2014/main" id="{B250215F-6F0A-30FF-A9FF-52CAA345AB1B}"/>
              </a:ext>
            </a:extLst>
          </p:cNvPr>
          <p:cNvPicPr>
            <a:picLocks noChangeAspect="1"/>
          </p:cNvPicPr>
          <p:nvPr/>
        </p:nvPicPr>
        <p:blipFill>
          <a:blip r:embed="rId2"/>
          <a:stretch>
            <a:fillRect/>
          </a:stretch>
        </p:blipFill>
        <p:spPr>
          <a:xfrm>
            <a:off x="4927722" y="5637702"/>
            <a:ext cx="2343882" cy="916597"/>
          </a:xfrm>
          <a:prstGeom prst="rect">
            <a:avLst/>
          </a:prstGeom>
        </p:spPr>
      </p:pic>
      <p:sp>
        <p:nvSpPr>
          <p:cNvPr id="8" name="Rectangle 7">
            <a:extLst>
              <a:ext uri="{FF2B5EF4-FFF2-40B4-BE49-F238E27FC236}">
                <a16:creationId xmlns:a16="http://schemas.microsoft.com/office/drawing/2014/main" id="{C304186C-0983-B4F1-B0EF-7AF7F7A935B8}"/>
              </a:ext>
            </a:extLst>
          </p:cNvPr>
          <p:cNvSpPr/>
          <p:nvPr/>
        </p:nvSpPr>
        <p:spPr>
          <a:xfrm>
            <a:off x="-1746739" y="326780"/>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FEFF036-5297-E5CB-6844-0E6E2C2790F2}"/>
              </a:ext>
            </a:extLst>
          </p:cNvPr>
          <p:cNvSpPr/>
          <p:nvPr/>
        </p:nvSpPr>
        <p:spPr>
          <a:xfrm>
            <a:off x="10503877" y="6510703"/>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170928E-E124-002E-4774-AD9FB72D221A}"/>
              </a:ext>
            </a:extLst>
          </p:cNvPr>
          <p:cNvSpPr/>
          <p:nvPr/>
        </p:nvSpPr>
        <p:spPr>
          <a:xfrm>
            <a:off x="8921262" y="6100395"/>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L</a:t>
            </a:r>
            <a:r>
              <a:rPr lang="en-GB" sz="4000" b="1" dirty="0">
                <a:solidFill>
                  <a:srgbClr val="000000"/>
                </a:solidFill>
                <a:latin typeface="Arial"/>
                <a:ea typeface="+mj-lt"/>
                <a:cs typeface="+mj-lt"/>
              </a:rPr>
              <a:t>MA FEATURE EXTRACTOR</a:t>
            </a:r>
            <a:endParaRPr lang="en-GB" sz="4000" b="1" dirty="0">
              <a:latin typeface="Arial"/>
              <a:cs typeface="Calibri Light"/>
            </a:endParaRPr>
          </a:p>
        </p:txBody>
      </p:sp>
      <p:pic>
        <p:nvPicPr>
          <p:cNvPr id="11" name="Picture 5" descr="Diagram, timeline&#10;&#10;Description automatically generated">
            <a:extLst>
              <a:ext uri="{FF2B5EF4-FFF2-40B4-BE49-F238E27FC236}">
                <a16:creationId xmlns:a16="http://schemas.microsoft.com/office/drawing/2014/main" id="{AC15C096-03B0-3B92-515E-B653DE111E16}"/>
              </a:ext>
            </a:extLst>
          </p:cNvPr>
          <p:cNvPicPr>
            <a:picLocks noChangeAspect="1"/>
          </p:cNvPicPr>
          <p:nvPr/>
        </p:nvPicPr>
        <p:blipFill>
          <a:blip r:embed="rId3"/>
          <a:stretch>
            <a:fillRect/>
          </a:stretch>
        </p:blipFill>
        <p:spPr>
          <a:xfrm>
            <a:off x="9768704" y="98215"/>
            <a:ext cx="2322787" cy="882201"/>
          </a:xfrm>
          <a:prstGeom prst="rect">
            <a:avLst/>
          </a:prstGeom>
        </p:spPr>
      </p:pic>
      <p:sp>
        <p:nvSpPr>
          <p:cNvPr id="13" name="Rectangle 12">
            <a:extLst>
              <a:ext uri="{FF2B5EF4-FFF2-40B4-BE49-F238E27FC236}">
                <a16:creationId xmlns:a16="http://schemas.microsoft.com/office/drawing/2014/main" id="{CC5F0B37-2B5B-AD2C-3C0E-DB6F36DF8203}"/>
              </a:ext>
            </a:extLst>
          </p:cNvPr>
          <p:cNvSpPr/>
          <p:nvPr/>
        </p:nvSpPr>
        <p:spPr>
          <a:xfrm>
            <a:off x="9726491" y="174970"/>
            <a:ext cx="744564" cy="841631"/>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1A63EEA-0FF9-82F8-BDCD-A5DB8D0C9D30}"/>
              </a:ext>
            </a:extLst>
          </p:cNvPr>
          <p:cNvSpPr/>
          <p:nvPr/>
        </p:nvSpPr>
        <p:spPr>
          <a:xfrm>
            <a:off x="10068425" y="254554"/>
            <a:ext cx="349518" cy="205392"/>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descr="Text&#10;&#10;Description automatically generated">
            <a:extLst>
              <a:ext uri="{FF2B5EF4-FFF2-40B4-BE49-F238E27FC236}">
                <a16:creationId xmlns:a16="http://schemas.microsoft.com/office/drawing/2014/main" id="{101D6C6F-1280-935F-070A-D14BBDC87117}"/>
              </a:ext>
            </a:extLst>
          </p:cNvPr>
          <p:cNvPicPr>
            <a:picLocks noChangeAspect="1"/>
          </p:cNvPicPr>
          <p:nvPr/>
        </p:nvPicPr>
        <p:blipFill>
          <a:blip r:embed="rId4"/>
          <a:stretch>
            <a:fillRect/>
          </a:stretch>
        </p:blipFill>
        <p:spPr>
          <a:xfrm>
            <a:off x="5902751" y="2999478"/>
            <a:ext cx="5940456" cy="3514262"/>
          </a:xfrm>
          <a:prstGeom prst="rect">
            <a:avLst/>
          </a:prstGeom>
        </p:spPr>
      </p:pic>
      <p:pic>
        <p:nvPicPr>
          <p:cNvPr id="2" name="Picture 3" descr="Table&#10;&#10;Description automatically generated">
            <a:extLst>
              <a:ext uri="{FF2B5EF4-FFF2-40B4-BE49-F238E27FC236}">
                <a16:creationId xmlns:a16="http://schemas.microsoft.com/office/drawing/2014/main" id="{252CD0BC-2AAE-835E-4296-DFC458845799}"/>
              </a:ext>
            </a:extLst>
          </p:cNvPr>
          <p:cNvPicPr>
            <a:picLocks noChangeAspect="1"/>
          </p:cNvPicPr>
          <p:nvPr/>
        </p:nvPicPr>
        <p:blipFill>
          <a:blip r:embed="rId5"/>
          <a:stretch>
            <a:fillRect/>
          </a:stretch>
        </p:blipFill>
        <p:spPr>
          <a:xfrm>
            <a:off x="576607" y="1627082"/>
            <a:ext cx="4345756" cy="4884312"/>
          </a:xfrm>
          <a:prstGeom prst="rect">
            <a:avLst/>
          </a:prstGeom>
        </p:spPr>
      </p:pic>
    </p:spTree>
    <p:extLst>
      <p:ext uri="{BB962C8B-B14F-4D97-AF65-F5344CB8AC3E}">
        <p14:creationId xmlns:p14="http://schemas.microsoft.com/office/powerpoint/2010/main" val="145395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L</a:t>
            </a:r>
            <a:r>
              <a:rPr lang="en-GB" sz="4000" b="1" dirty="0">
                <a:solidFill>
                  <a:srgbClr val="000000"/>
                </a:solidFill>
                <a:latin typeface="Arial"/>
                <a:ea typeface="+mj-lt"/>
                <a:cs typeface="+mj-lt"/>
              </a:rPr>
              <a:t>MA TO PAD REGRESSION</a:t>
            </a:r>
            <a:endParaRPr lang="en-GB" sz="4000" b="1" dirty="0">
              <a:latin typeface="Arial"/>
              <a:cs typeface="Calibri Light"/>
            </a:endParaRPr>
          </a:p>
        </p:txBody>
      </p:sp>
      <p:pic>
        <p:nvPicPr>
          <p:cNvPr id="3" name="Picture 5">
            <a:extLst>
              <a:ext uri="{FF2B5EF4-FFF2-40B4-BE49-F238E27FC236}">
                <a16:creationId xmlns:a16="http://schemas.microsoft.com/office/drawing/2014/main" id="{F7577E4D-2332-B95B-1BFC-E7DEAEA216E2}"/>
              </a:ext>
            </a:extLst>
          </p:cNvPr>
          <p:cNvPicPr>
            <a:picLocks noChangeAspect="1"/>
          </p:cNvPicPr>
          <p:nvPr/>
        </p:nvPicPr>
        <p:blipFill>
          <a:blip r:embed="rId3"/>
          <a:stretch>
            <a:fillRect/>
          </a:stretch>
        </p:blipFill>
        <p:spPr>
          <a:xfrm>
            <a:off x="9768704" y="98215"/>
            <a:ext cx="2322787" cy="882201"/>
          </a:xfrm>
          <a:prstGeom prst="rect">
            <a:avLst/>
          </a:prstGeom>
        </p:spPr>
      </p:pic>
      <p:sp>
        <p:nvSpPr>
          <p:cNvPr id="6" name="Rectangle 5">
            <a:extLst>
              <a:ext uri="{FF2B5EF4-FFF2-40B4-BE49-F238E27FC236}">
                <a16:creationId xmlns:a16="http://schemas.microsoft.com/office/drawing/2014/main" id="{968828BB-E513-FBAD-79BE-CEA9F5B5192F}"/>
              </a:ext>
            </a:extLst>
          </p:cNvPr>
          <p:cNvSpPr/>
          <p:nvPr/>
        </p:nvSpPr>
        <p:spPr>
          <a:xfrm>
            <a:off x="9726491" y="174970"/>
            <a:ext cx="744564" cy="841631"/>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973F31B-E59F-26FA-D41C-18D68D3EB07B}"/>
              </a:ext>
            </a:extLst>
          </p:cNvPr>
          <p:cNvSpPr/>
          <p:nvPr/>
        </p:nvSpPr>
        <p:spPr>
          <a:xfrm>
            <a:off x="9772861" y="536263"/>
            <a:ext cx="349518" cy="205392"/>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3" descr="A picture containing table&#10;&#10;Description automatically generated">
            <a:extLst>
              <a:ext uri="{FF2B5EF4-FFF2-40B4-BE49-F238E27FC236}">
                <a16:creationId xmlns:a16="http://schemas.microsoft.com/office/drawing/2014/main" id="{89587073-5EA8-CD00-5A6A-72F14891135B}"/>
              </a:ext>
            </a:extLst>
          </p:cNvPr>
          <p:cNvPicPr>
            <a:picLocks noChangeAspect="1"/>
          </p:cNvPicPr>
          <p:nvPr/>
        </p:nvPicPr>
        <p:blipFill>
          <a:blip r:embed="rId4"/>
          <a:stretch>
            <a:fillRect/>
          </a:stretch>
        </p:blipFill>
        <p:spPr>
          <a:xfrm>
            <a:off x="1579683" y="1305758"/>
            <a:ext cx="5846190" cy="2730463"/>
          </a:xfrm>
          <a:prstGeom prst="rect">
            <a:avLst/>
          </a:prstGeom>
        </p:spPr>
      </p:pic>
      <p:pic>
        <p:nvPicPr>
          <p:cNvPr id="4" name="Picture 8" descr="Chart, scatter chart&#10;&#10;Description automatically generated">
            <a:extLst>
              <a:ext uri="{FF2B5EF4-FFF2-40B4-BE49-F238E27FC236}">
                <a16:creationId xmlns:a16="http://schemas.microsoft.com/office/drawing/2014/main" id="{A37D12B9-1794-A1F6-ACA6-2C80ED1ACC64}"/>
              </a:ext>
            </a:extLst>
          </p:cNvPr>
          <p:cNvPicPr>
            <a:picLocks noChangeAspect="1"/>
          </p:cNvPicPr>
          <p:nvPr/>
        </p:nvPicPr>
        <p:blipFill>
          <a:blip r:embed="rId5"/>
          <a:stretch>
            <a:fillRect/>
          </a:stretch>
        </p:blipFill>
        <p:spPr>
          <a:xfrm>
            <a:off x="9194278" y="3676931"/>
            <a:ext cx="2884602" cy="3039188"/>
          </a:xfrm>
          <a:prstGeom prst="rect">
            <a:avLst/>
          </a:prstGeom>
        </p:spPr>
      </p:pic>
      <p:pic>
        <p:nvPicPr>
          <p:cNvPr id="9" name="Picture 9">
            <a:extLst>
              <a:ext uri="{FF2B5EF4-FFF2-40B4-BE49-F238E27FC236}">
                <a16:creationId xmlns:a16="http://schemas.microsoft.com/office/drawing/2014/main" id="{8F9397C3-9DA9-480C-AD02-C56701B70BD3}"/>
              </a:ext>
            </a:extLst>
          </p:cNvPr>
          <p:cNvPicPr>
            <a:picLocks noChangeAspect="1"/>
          </p:cNvPicPr>
          <p:nvPr/>
        </p:nvPicPr>
        <p:blipFill rotWithShape="1">
          <a:blip r:embed="rId6"/>
          <a:srcRect r="380" b="66794"/>
          <a:stretch/>
        </p:blipFill>
        <p:spPr>
          <a:xfrm>
            <a:off x="139364" y="4608137"/>
            <a:ext cx="2808568" cy="1869131"/>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70AC48DD-0149-C4E8-7F84-5F67597C3DEF}"/>
              </a:ext>
            </a:extLst>
          </p:cNvPr>
          <p:cNvPicPr>
            <a:picLocks noChangeAspect="1"/>
          </p:cNvPicPr>
          <p:nvPr/>
        </p:nvPicPr>
        <p:blipFill rotWithShape="1">
          <a:blip r:embed="rId6"/>
          <a:srcRect t="33397" r="380" b="32634"/>
          <a:stretch/>
        </p:blipFill>
        <p:spPr>
          <a:xfrm>
            <a:off x="3045962" y="4529581"/>
            <a:ext cx="2973536" cy="2026235"/>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904CDB69-58B3-ADE7-F342-5B81D20ECA2E}"/>
              </a:ext>
            </a:extLst>
          </p:cNvPr>
          <p:cNvPicPr>
            <a:picLocks noChangeAspect="1"/>
          </p:cNvPicPr>
          <p:nvPr/>
        </p:nvPicPr>
        <p:blipFill rotWithShape="1">
          <a:blip r:embed="rId6"/>
          <a:srcRect t="66603" r="760" b="382"/>
          <a:stretch/>
        </p:blipFill>
        <p:spPr>
          <a:xfrm>
            <a:off x="6056314" y="4466735"/>
            <a:ext cx="2973551" cy="1979128"/>
          </a:xfrm>
          <a:prstGeom prst="rect">
            <a:avLst/>
          </a:prstGeom>
        </p:spPr>
      </p:pic>
      <p:graphicFrame>
        <p:nvGraphicFramePr>
          <p:cNvPr id="12" name="Table 13">
            <a:extLst>
              <a:ext uri="{FF2B5EF4-FFF2-40B4-BE49-F238E27FC236}">
                <a16:creationId xmlns:a16="http://schemas.microsoft.com/office/drawing/2014/main" id="{9BE7BE41-9549-9351-2D75-585CA8ABB0F2}"/>
              </a:ext>
            </a:extLst>
          </p:cNvPr>
          <p:cNvGraphicFramePr>
            <a:graphicFrameLocks noGrp="1"/>
          </p:cNvGraphicFramePr>
          <p:nvPr>
            <p:extLst>
              <p:ext uri="{D42A27DB-BD31-4B8C-83A1-F6EECF244321}">
                <p14:modId xmlns:p14="http://schemas.microsoft.com/office/powerpoint/2010/main" val="2228225282"/>
              </p:ext>
            </p:extLst>
          </p:nvPr>
        </p:nvGraphicFramePr>
        <p:xfrm>
          <a:off x="8097297" y="1799119"/>
          <a:ext cx="2539282" cy="1711052"/>
        </p:xfrm>
        <a:graphic>
          <a:graphicData uri="http://schemas.openxmlformats.org/drawingml/2006/table">
            <a:tbl>
              <a:tblPr firstRow="1" bandRow="1">
                <a:tableStyleId>{5C22544A-7EE6-4342-B048-85BDC9FD1C3A}</a:tableStyleId>
              </a:tblPr>
              <a:tblGrid>
                <a:gridCol w="1358552">
                  <a:extLst>
                    <a:ext uri="{9D8B030D-6E8A-4147-A177-3AD203B41FA5}">
                      <a16:colId xmlns:a16="http://schemas.microsoft.com/office/drawing/2014/main" val="2835089605"/>
                    </a:ext>
                  </a:extLst>
                </a:gridCol>
                <a:gridCol w="1180730">
                  <a:extLst>
                    <a:ext uri="{9D8B030D-6E8A-4147-A177-3AD203B41FA5}">
                      <a16:colId xmlns:a16="http://schemas.microsoft.com/office/drawing/2014/main" val="3063645859"/>
                    </a:ext>
                  </a:extLst>
                </a:gridCol>
              </a:tblGrid>
              <a:tr h="427763">
                <a:tc>
                  <a:txBody>
                    <a:bodyPr/>
                    <a:lstStyle/>
                    <a:p>
                      <a:r>
                        <a:rPr lang="en-GB" dirty="0"/>
                        <a:t>Regressor</a:t>
                      </a:r>
                    </a:p>
                  </a:txBody>
                  <a:tcPr>
                    <a:solidFill>
                      <a:srgbClr val="009FE3"/>
                    </a:solidFill>
                  </a:tcPr>
                </a:tc>
                <a:tc>
                  <a:txBody>
                    <a:bodyPr/>
                    <a:lstStyle/>
                    <a:p>
                      <a:r>
                        <a:rPr lang="en-GB" dirty="0"/>
                        <a:t>MAE</a:t>
                      </a:r>
                    </a:p>
                  </a:txBody>
                  <a:tcPr>
                    <a:solidFill>
                      <a:srgbClr val="009FE3"/>
                    </a:solidFill>
                  </a:tcPr>
                </a:tc>
                <a:extLst>
                  <a:ext uri="{0D108BD9-81ED-4DB2-BD59-A6C34878D82A}">
                    <a16:rowId xmlns:a16="http://schemas.microsoft.com/office/drawing/2014/main" val="685204055"/>
                  </a:ext>
                </a:extLst>
              </a:tr>
              <a:tr h="427763">
                <a:tc>
                  <a:txBody>
                    <a:bodyPr/>
                    <a:lstStyle/>
                    <a:p>
                      <a:r>
                        <a:rPr lang="en-GB" b="1" dirty="0"/>
                        <a:t>Pleasure</a:t>
                      </a:r>
                    </a:p>
                  </a:txBody>
                  <a:tcPr/>
                </a:tc>
                <a:tc>
                  <a:txBody>
                    <a:bodyPr/>
                    <a:lstStyle/>
                    <a:p>
                      <a:r>
                        <a:rPr lang="en-GB" dirty="0"/>
                        <a:t>0.02</a:t>
                      </a:r>
                    </a:p>
                  </a:txBody>
                  <a:tcPr/>
                </a:tc>
                <a:extLst>
                  <a:ext uri="{0D108BD9-81ED-4DB2-BD59-A6C34878D82A}">
                    <a16:rowId xmlns:a16="http://schemas.microsoft.com/office/drawing/2014/main" val="426134070"/>
                  </a:ext>
                </a:extLst>
              </a:tr>
              <a:tr h="427763">
                <a:tc>
                  <a:txBody>
                    <a:bodyPr/>
                    <a:lstStyle/>
                    <a:p>
                      <a:r>
                        <a:rPr lang="en-GB" b="1" dirty="0"/>
                        <a:t>Arousal</a:t>
                      </a:r>
                    </a:p>
                  </a:txBody>
                  <a:tcPr/>
                </a:tc>
                <a:tc>
                  <a:txBody>
                    <a:bodyPr/>
                    <a:lstStyle/>
                    <a:p>
                      <a:r>
                        <a:rPr lang="en-GB" dirty="0"/>
                        <a:t>0.06</a:t>
                      </a:r>
                    </a:p>
                  </a:txBody>
                  <a:tcPr/>
                </a:tc>
                <a:extLst>
                  <a:ext uri="{0D108BD9-81ED-4DB2-BD59-A6C34878D82A}">
                    <a16:rowId xmlns:a16="http://schemas.microsoft.com/office/drawing/2014/main" val="1090786146"/>
                  </a:ext>
                </a:extLst>
              </a:tr>
              <a:tr h="427763">
                <a:tc>
                  <a:txBody>
                    <a:bodyPr/>
                    <a:lstStyle/>
                    <a:p>
                      <a:r>
                        <a:rPr lang="en-GB" b="1" dirty="0"/>
                        <a:t>Dominance</a:t>
                      </a:r>
                    </a:p>
                  </a:txBody>
                  <a:tcPr/>
                </a:tc>
                <a:tc>
                  <a:txBody>
                    <a:bodyPr/>
                    <a:lstStyle/>
                    <a:p>
                      <a:r>
                        <a:rPr lang="en-GB" dirty="0"/>
                        <a:t>0.03</a:t>
                      </a:r>
                    </a:p>
                  </a:txBody>
                  <a:tcPr/>
                </a:tc>
                <a:extLst>
                  <a:ext uri="{0D108BD9-81ED-4DB2-BD59-A6C34878D82A}">
                    <a16:rowId xmlns:a16="http://schemas.microsoft.com/office/drawing/2014/main" val="2666033215"/>
                  </a:ext>
                </a:extLst>
              </a:tr>
            </a:tbl>
          </a:graphicData>
        </a:graphic>
      </p:graphicFrame>
    </p:spTree>
    <p:extLst>
      <p:ext uri="{BB962C8B-B14F-4D97-AF65-F5344CB8AC3E}">
        <p14:creationId xmlns:p14="http://schemas.microsoft.com/office/powerpoint/2010/main" val="115597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E</a:t>
            </a:r>
            <a:r>
              <a:rPr lang="en-GB" sz="4000" b="1" dirty="0">
                <a:solidFill>
                  <a:srgbClr val="000000"/>
                </a:solidFill>
                <a:latin typeface="Arial"/>
                <a:ea typeface="+mj-lt"/>
                <a:cs typeface="+mj-lt"/>
              </a:rPr>
              <a:t>MOTIONAL CLASSIFICATION</a:t>
            </a:r>
            <a:endParaRPr lang="en-GB" sz="4000" b="1" dirty="0">
              <a:latin typeface="Arial"/>
              <a:cs typeface="Calibri Light"/>
            </a:endParaRPr>
          </a:p>
        </p:txBody>
      </p:sp>
      <p:pic>
        <p:nvPicPr>
          <p:cNvPr id="3" name="Picture 5" descr="Diagram, timeline&#10;&#10;Description automatically generated">
            <a:extLst>
              <a:ext uri="{FF2B5EF4-FFF2-40B4-BE49-F238E27FC236}">
                <a16:creationId xmlns:a16="http://schemas.microsoft.com/office/drawing/2014/main" id="{72CAD4C2-477C-FE21-1EEE-65555A2B330A}"/>
              </a:ext>
            </a:extLst>
          </p:cNvPr>
          <p:cNvPicPr>
            <a:picLocks noChangeAspect="1"/>
          </p:cNvPicPr>
          <p:nvPr/>
        </p:nvPicPr>
        <p:blipFill>
          <a:blip r:embed="rId3"/>
          <a:stretch>
            <a:fillRect/>
          </a:stretch>
        </p:blipFill>
        <p:spPr>
          <a:xfrm>
            <a:off x="9768704" y="98215"/>
            <a:ext cx="2322787" cy="882201"/>
          </a:xfrm>
          <a:prstGeom prst="rect">
            <a:avLst/>
          </a:prstGeom>
        </p:spPr>
      </p:pic>
      <p:sp>
        <p:nvSpPr>
          <p:cNvPr id="6" name="Rectangle 5">
            <a:extLst>
              <a:ext uri="{FF2B5EF4-FFF2-40B4-BE49-F238E27FC236}">
                <a16:creationId xmlns:a16="http://schemas.microsoft.com/office/drawing/2014/main" id="{DC8B0DF1-FFCC-26AB-32AD-04F1E748CE2D}"/>
              </a:ext>
            </a:extLst>
          </p:cNvPr>
          <p:cNvSpPr/>
          <p:nvPr/>
        </p:nvSpPr>
        <p:spPr>
          <a:xfrm>
            <a:off x="9726491" y="174970"/>
            <a:ext cx="744564" cy="841631"/>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2B9E29B-5827-9E7F-8F00-4780BB3C1C72}"/>
              </a:ext>
            </a:extLst>
          </p:cNvPr>
          <p:cNvSpPr/>
          <p:nvPr/>
        </p:nvSpPr>
        <p:spPr>
          <a:xfrm>
            <a:off x="9772861" y="536263"/>
            <a:ext cx="349518" cy="205392"/>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3" descr="Timeline&#10;&#10;Description automatically generated">
            <a:extLst>
              <a:ext uri="{FF2B5EF4-FFF2-40B4-BE49-F238E27FC236}">
                <a16:creationId xmlns:a16="http://schemas.microsoft.com/office/drawing/2014/main" id="{19E54A4D-93ED-9879-D7EE-62D79AE3F7B0}"/>
              </a:ext>
            </a:extLst>
          </p:cNvPr>
          <p:cNvPicPr>
            <a:picLocks noChangeAspect="1"/>
          </p:cNvPicPr>
          <p:nvPr/>
        </p:nvPicPr>
        <p:blipFill>
          <a:blip r:embed="rId4"/>
          <a:stretch>
            <a:fillRect/>
          </a:stretch>
        </p:blipFill>
        <p:spPr>
          <a:xfrm>
            <a:off x="6641184" y="1187070"/>
            <a:ext cx="5037055" cy="5238003"/>
          </a:xfrm>
          <a:prstGeom prst="rect">
            <a:avLst/>
          </a:prstGeom>
        </p:spPr>
      </p:pic>
      <p:pic>
        <p:nvPicPr>
          <p:cNvPr id="4" name="Picture 7" descr="Graphical user interface&#10;&#10;Description automatically generated">
            <a:extLst>
              <a:ext uri="{FF2B5EF4-FFF2-40B4-BE49-F238E27FC236}">
                <a16:creationId xmlns:a16="http://schemas.microsoft.com/office/drawing/2014/main" id="{4385C098-01C1-1FE6-1CDF-1318FA6A5E70}"/>
              </a:ext>
            </a:extLst>
          </p:cNvPr>
          <p:cNvPicPr>
            <a:picLocks noChangeAspect="1"/>
          </p:cNvPicPr>
          <p:nvPr/>
        </p:nvPicPr>
        <p:blipFill>
          <a:blip r:embed="rId5"/>
          <a:stretch>
            <a:fillRect/>
          </a:stretch>
        </p:blipFill>
        <p:spPr>
          <a:xfrm>
            <a:off x="403781" y="1187196"/>
            <a:ext cx="4848519" cy="2535401"/>
          </a:xfrm>
          <a:prstGeom prst="rect">
            <a:avLst/>
          </a:prstGeom>
        </p:spPr>
      </p:pic>
      <p:pic>
        <p:nvPicPr>
          <p:cNvPr id="8" name="Picture 9" descr="Graphical user interface, application&#10;&#10;Description automatically generated">
            <a:extLst>
              <a:ext uri="{FF2B5EF4-FFF2-40B4-BE49-F238E27FC236}">
                <a16:creationId xmlns:a16="http://schemas.microsoft.com/office/drawing/2014/main" id="{6F45A434-339A-8283-EEE7-AD19966EE672}"/>
              </a:ext>
            </a:extLst>
          </p:cNvPr>
          <p:cNvPicPr>
            <a:picLocks noChangeAspect="1"/>
          </p:cNvPicPr>
          <p:nvPr/>
        </p:nvPicPr>
        <p:blipFill>
          <a:blip r:embed="rId6"/>
          <a:stretch>
            <a:fillRect/>
          </a:stretch>
        </p:blipFill>
        <p:spPr>
          <a:xfrm>
            <a:off x="403781" y="3865980"/>
            <a:ext cx="4848519" cy="2535401"/>
          </a:xfrm>
          <a:prstGeom prst="rect">
            <a:avLst/>
          </a:prstGeom>
        </p:spPr>
      </p:pic>
      <p:sp>
        <p:nvSpPr>
          <p:cNvPr id="10" name="Rectangle 9">
            <a:extLst>
              <a:ext uri="{FF2B5EF4-FFF2-40B4-BE49-F238E27FC236}">
                <a16:creationId xmlns:a16="http://schemas.microsoft.com/office/drawing/2014/main" id="{D12FB097-4D68-C3E4-6253-BCBEDBCC6701}"/>
              </a:ext>
            </a:extLst>
          </p:cNvPr>
          <p:cNvSpPr/>
          <p:nvPr/>
        </p:nvSpPr>
        <p:spPr>
          <a:xfrm>
            <a:off x="370010" y="1317969"/>
            <a:ext cx="1924197" cy="658458"/>
          </a:xfrm>
          <a:prstGeom prst="rect">
            <a:avLst/>
          </a:prstGeom>
          <a:no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6701BC8-B54E-97BD-75D3-34EE9256BEAC}"/>
              </a:ext>
            </a:extLst>
          </p:cNvPr>
          <p:cNvSpPr/>
          <p:nvPr/>
        </p:nvSpPr>
        <p:spPr>
          <a:xfrm>
            <a:off x="370010" y="3941007"/>
            <a:ext cx="1924197" cy="658458"/>
          </a:xfrm>
          <a:prstGeom prst="rect">
            <a:avLst/>
          </a:prstGeom>
          <a:no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628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P</a:t>
            </a:r>
            <a:r>
              <a:rPr lang="en-GB" sz="4000" b="1" dirty="0">
                <a:solidFill>
                  <a:srgbClr val="000000"/>
                </a:solidFill>
                <a:latin typeface="Arial"/>
                <a:ea typeface="+mj-lt"/>
                <a:cs typeface="Arial"/>
              </a:rPr>
              <a:t>AD TO LMA REGRESSION</a:t>
            </a:r>
            <a:endParaRPr lang="en-GB" sz="4000" dirty="0">
              <a:ea typeface="+mj-lt"/>
              <a:cs typeface="+mj-lt"/>
            </a:endParaRPr>
          </a:p>
        </p:txBody>
      </p:sp>
      <p:pic>
        <p:nvPicPr>
          <p:cNvPr id="3" name="Picture 5" descr="Diagram, timeline&#10;&#10;Description automatically generated">
            <a:extLst>
              <a:ext uri="{FF2B5EF4-FFF2-40B4-BE49-F238E27FC236}">
                <a16:creationId xmlns:a16="http://schemas.microsoft.com/office/drawing/2014/main" id="{73D9E7B6-69A1-C180-2C13-9040BE49F52E}"/>
              </a:ext>
            </a:extLst>
          </p:cNvPr>
          <p:cNvPicPr>
            <a:picLocks noChangeAspect="1"/>
          </p:cNvPicPr>
          <p:nvPr/>
        </p:nvPicPr>
        <p:blipFill>
          <a:blip r:embed="rId3"/>
          <a:stretch>
            <a:fillRect/>
          </a:stretch>
        </p:blipFill>
        <p:spPr>
          <a:xfrm>
            <a:off x="9768704" y="98215"/>
            <a:ext cx="2322787" cy="882201"/>
          </a:xfrm>
          <a:prstGeom prst="rect">
            <a:avLst/>
          </a:prstGeom>
        </p:spPr>
      </p:pic>
      <p:sp>
        <p:nvSpPr>
          <p:cNvPr id="6" name="Rectangle 5">
            <a:extLst>
              <a:ext uri="{FF2B5EF4-FFF2-40B4-BE49-F238E27FC236}">
                <a16:creationId xmlns:a16="http://schemas.microsoft.com/office/drawing/2014/main" id="{4DA34430-984B-278C-DA6D-09D70B3DB828}"/>
              </a:ext>
            </a:extLst>
          </p:cNvPr>
          <p:cNvSpPr/>
          <p:nvPr/>
        </p:nvSpPr>
        <p:spPr>
          <a:xfrm>
            <a:off x="11070382" y="174970"/>
            <a:ext cx="980091" cy="841631"/>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F5C7E0F-E978-A9A5-FDE2-8BE737C98FB3}"/>
              </a:ext>
            </a:extLst>
          </p:cNvPr>
          <p:cNvSpPr/>
          <p:nvPr/>
        </p:nvSpPr>
        <p:spPr>
          <a:xfrm>
            <a:off x="11116752" y="527027"/>
            <a:ext cx="349518" cy="205392"/>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3" descr="Diagram&#10;&#10;Description automatically generated">
            <a:extLst>
              <a:ext uri="{FF2B5EF4-FFF2-40B4-BE49-F238E27FC236}">
                <a16:creationId xmlns:a16="http://schemas.microsoft.com/office/drawing/2014/main" id="{AB42DC15-B752-A7DA-BA8B-4DA7FBAD5685}"/>
              </a:ext>
            </a:extLst>
          </p:cNvPr>
          <p:cNvPicPr>
            <a:picLocks noChangeAspect="1"/>
          </p:cNvPicPr>
          <p:nvPr/>
        </p:nvPicPr>
        <p:blipFill>
          <a:blip r:embed="rId4"/>
          <a:stretch>
            <a:fillRect/>
          </a:stretch>
        </p:blipFill>
        <p:spPr>
          <a:xfrm>
            <a:off x="319523" y="980416"/>
            <a:ext cx="8539000" cy="3002385"/>
          </a:xfrm>
          <a:prstGeom prst="rect">
            <a:avLst/>
          </a:prstGeom>
        </p:spPr>
      </p:pic>
      <p:pic>
        <p:nvPicPr>
          <p:cNvPr id="4" name="Picture 7" descr="Chart, bar chart&#10;&#10;Description automatically generated">
            <a:extLst>
              <a:ext uri="{FF2B5EF4-FFF2-40B4-BE49-F238E27FC236}">
                <a16:creationId xmlns:a16="http://schemas.microsoft.com/office/drawing/2014/main" id="{D3E230C8-DB96-9CB8-9FEF-A4D0E1EC7B6B}"/>
              </a:ext>
            </a:extLst>
          </p:cNvPr>
          <p:cNvPicPr>
            <a:picLocks noChangeAspect="1"/>
          </p:cNvPicPr>
          <p:nvPr/>
        </p:nvPicPr>
        <p:blipFill>
          <a:blip r:embed="rId5"/>
          <a:stretch>
            <a:fillRect/>
          </a:stretch>
        </p:blipFill>
        <p:spPr>
          <a:xfrm>
            <a:off x="805490" y="4084936"/>
            <a:ext cx="3199437" cy="2685719"/>
          </a:xfrm>
          <a:prstGeom prst="rect">
            <a:avLst/>
          </a:prstGeom>
        </p:spPr>
      </p:pic>
      <p:sp>
        <p:nvSpPr>
          <p:cNvPr id="8" name="Arrow: Bent-Up 7">
            <a:extLst>
              <a:ext uri="{FF2B5EF4-FFF2-40B4-BE49-F238E27FC236}">
                <a16:creationId xmlns:a16="http://schemas.microsoft.com/office/drawing/2014/main" id="{466BF052-3E58-AD46-B00B-A9A55A2D0780}"/>
              </a:ext>
            </a:extLst>
          </p:cNvPr>
          <p:cNvSpPr/>
          <p:nvPr/>
        </p:nvSpPr>
        <p:spPr>
          <a:xfrm rot="10800000" flipH="1" flipV="1">
            <a:off x="4083728" y="4084936"/>
            <a:ext cx="1828800" cy="1509012"/>
          </a:xfrm>
          <a:prstGeom prst="bentUpArrow">
            <a:avLst>
              <a:gd name="adj1" fmla="val 18529"/>
              <a:gd name="adj2" fmla="val 14116"/>
              <a:gd name="adj3" fmla="val 17352"/>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Table 13">
            <a:extLst>
              <a:ext uri="{FF2B5EF4-FFF2-40B4-BE49-F238E27FC236}">
                <a16:creationId xmlns:a16="http://schemas.microsoft.com/office/drawing/2014/main" id="{1D173007-CE37-3FF3-90BD-6AE76715910B}"/>
              </a:ext>
            </a:extLst>
          </p:cNvPr>
          <p:cNvGraphicFramePr>
            <a:graphicFrameLocks noGrp="1"/>
          </p:cNvGraphicFramePr>
          <p:nvPr>
            <p:extLst>
              <p:ext uri="{D42A27DB-BD31-4B8C-83A1-F6EECF244321}">
                <p14:modId xmlns:p14="http://schemas.microsoft.com/office/powerpoint/2010/main" val="939794266"/>
              </p:ext>
            </p:extLst>
          </p:nvPr>
        </p:nvGraphicFramePr>
        <p:xfrm>
          <a:off x="7245677" y="4572269"/>
          <a:ext cx="4190529" cy="1711052"/>
        </p:xfrm>
        <a:graphic>
          <a:graphicData uri="http://schemas.openxmlformats.org/drawingml/2006/table">
            <a:tbl>
              <a:tblPr firstRow="1" bandRow="1">
                <a:tableStyleId>{5C22544A-7EE6-4342-B048-85BDC9FD1C3A}</a:tableStyleId>
              </a:tblPr>
              <a:tblGrid>
                <a:gridCol w="1358552">
                  <a:extLst>
                    <a:ext uri="{9D8B030D-6E8A-4147-A177-3AD203B41FA5}">
                      <a16:colId xmlns:a16="http://schemas.microsoft.com/office/drawing/2014/main" val="2835089605"/>
                    </a:ext>
                  </a:extLst>
                </a:gridCol>
                <a:gridCol w="1180730">
                  <a:extLst>
                    <a:ext uri="{9D8B030D-6E8A-4147-A177-3AD203B41FA5}">
                      <a16:colId xmlns:a16="http://schemas.microsoft.com/office/drawing/2014/main" val="3063645859"/>
                    </a:ext>
                  </a:extLst>
                </a:gridCol>
                <a:gridCol w="1651247">
                  <a:extLst>
                    <a:ext uri="{9D8B030D-6E8A-4147-A177-3AD203B41FA5}">
                      <a16:colId xmlns:a16="http://schemas.microsoft.com/office/drawing/2014/main" val="4175187175"/>
                    </a:ext>
                  </a:extLst>
                </a:gridCol>
              </a:tblGrid>
              <a:tr h="427763">
                <a:tc>
                  <a:txBody>
                    <a:bodyPr/>
                    <a:lstStyle/>
                    <a:p>
                      <a:r>
                        <a:rPr lang="en-GB" dirty="0"/>
                        <a:t>MAE</a:t>
                      </a:r>
                    </a:p>
                  </a:txBody>
                  <a:tcPr>
                    <a:solidFill>
                      <a:srgbClr val="009FE3"/>
                    </a:solidFill>
                  </a:tcPr>
                </a:tc>
                <a:tc>
                  <a:txBody>
                    <a:bodyPr/>
                    <a:lstStyle/>
                    <a:p>
                      <a:r>
                        <a:rPr lang="en-GB" dirty="0"/>
                        <a:t>Direct</a:t>
                      </a:r>
                    </a:p>
                  </a:txBody>
                  <a:tcPr>
                    <a:solidFill>
                      <a:srgbClr val="009FE3"/>
                    </a:solidFill>
                  </a:tcPr>
                </a:tc>
                <a:tc>
                  <a:txBody>
                    <a:bodyPr/>
                    <a:lstStyle/>
                    <a:p>
                      <a:r>
                        <a:rPr lang="en-GB" dirty="0" err="1"/>
                        <a:t>AutoEncoder</a:t>
                      </a:r>
                      <a:endParaRPr lang="en-GB" dirty="0"/>
                    </a:p>
                  </a:txBody>
                  <a:tcPr>
                    <a:solidFill>
                      <a:srgbClr val="009FE3"/>
                    </a:solidFill>
                  </a:tcPr>
                </a:tc>
                <a:extLst>
                  <a:ext uri="{0D108BD9-81ED-4DB2-BD59-A6C34878D82A}">
                    <a16:rowId xmlns:a16="http://schemas.microsoft.com/office/drawing/2014/main" val="685204055"/>
                  </a:ext>
                </a:extLst>
              </a:tr>
              <a:tr h="427763">
                <a:tc>
                  <a:txBody>
                    <a:bodyPr/>
                    <a:lstStyle/>
                    <a:p>
                      <a:r>
                        <a:rPr lang="en-GB" b="1" dirty="0"/>
                        <a:t>Pleasure</a:t>
                      </a:r>
                    </a:p>
                  </a:txBody>
                  <a:tcPr/>
                </a:tc>
                <a:tc>
                  <a:txBody>
                    <a:bodyPr/>
                    <a:lstStyle/>
                    <a:p>
                      <a:r>
                        <a:rPr lang="en-GB" dirty="0"/>
                        <a:t>0.20</a:t>
                      </a:r>
                    </a:p>
                  </a:txBody>
                  <a:tcPr/>
                </a:tc>
                <a:tc>
                  <a:txBody>
                    <a:bodyPr/>
                    <a:lstStyle/>
                    <a:p>
                      <a:r>
                        <a:rPr lang="en-GB" dirty="0"/>
                        <a:t>0.19</a:t>
                      </a:r>
                    </a:p>
                  </a:txBody>
                  <a:tcPr/>
                </a:tc>
                <a:extLst>
                  <a:ext uri="{0D108BD9-81ED-4DB2-BD59-A6C34878D82A}">
                    <a16:rowId xmlns:a16="http://schemas.microsoft.com/office/drawing/2014/main" val="426134070"/>
                  </a:ext>
                </a:extLst>
              </a:tr>
              <a:tr h="427763">
                <a:tc>
                  <a:txBody>
                    <a:bodyPr/>
                    <a:lstStyle/>
                    <a:p>
                      <a:r>
                        <a:rPr lang="en-GB" b="1" dirty="0"/>
                        <a:t>Arousal</a:t>
                      </a:r>
                    </a:p>
                  </a:txBody>
                  <a:tcPr/>
                </a:tc>
                <a:tc>
                  <a:txBody>
                    <a:bodyPr/>
                    <a:lstStyle/>
                    <a:p>
                      <a:r>
                        <a:rPr lang="en-GB" dirty="0"/>
                        <a:t>0.30</a:t>
                      </a:r>
                    </a:p>
                  </a:txBody>
                  <a:tcPr/>
                </a:tc>
                <a:tc>
                  <a:txBody>
                    <a:bodyPr/>
                    <a:lstStyle/>
                    <a:p>
                      <a:r>
                        <a:rPr lang="en-GB" dirty="0"/>
                        <a:t>0.24</a:t>
                      </a:r>
                    </a:p>
                  </a:txBody>
                  <a:tcPr/>
                </a:tc>
                <a:extLst>
                  <a:ext uri="{0D108BD9-81ED-4DB2-BD59-A6C34878D82A}">
                    <a16:rowId xmlns:a16="http://schemas.microsoft.com/office/drawing/2014/main" val="1090786146"/>
                  </a:ext>
                </a:extLst>
              </a:tr>
              <a:tr h="427763">
                <a:tc>
                  <a:txBody>
                    <a:bodyPr/>
                    <a:lstStyle/>
                    <a:p>
                      <a:r>
                        <a:rPr lang="en-GB" b="1" dirty="0"/>
                        <a:t>Dominance</a:t>
                      </a:r>
                    </a:p>
                  </a:txBody>
                  <a:tcPr/>
                </a:tc>
                <a:tc>
                  <a:txBody>
                    <a:bodyPr/>
                    <a:lstStyle/>
                    <a:p>
                      <a:r>
                        <a:rPr lang="en-GB" dirty="0"/>
                        <a:t>0.18</a:t>
                      </a:r>
                    </a:p>
                  </a:txBody>
                  <a:tcPr/>
                </a:tc>
                <a:tc>
                  <a:txBody>
                    <a:bodyPr/>
                    <a:lstStyle/>
                    <a:p>
                      <a:r>
                        <a:rPr lang="en-GB" dirty="0"/>
                        <a:t>0.14</a:t>
                      </a:r>
                    </a:p>
                  </a:txBody>
                  <a:tcPr/>
                </a:tc>
                <a:extLst>
                  <a:ext uri="{0D108BD9-81ED-4DB2-BD59-A6C34878D82A}">
                    <a16:rowId xmlns:a16="http://schemas.microsoft.com/office/drawing/2014/main" val="2666033215"/>
                  </a:ext>
                </a:extLst>
              </a:tr>
            </a:tbl>
          </a:graphicData>
        </a:graphic>
      </p:graphicFrame>
    </p:spTree>
    <p:extLst>
      <p:ext uri="{BB962C8B-B14F-4D97-AF65-F5344CB8AC3E}">
        <p14:creationId xmlns:p14="http://schemas.microsoft.com/office/powerpoint/2010/main" val="782675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M</a:t>
            </a:r>
            <a:r>
              <a:rPr lang="en-GB" sz="4000" b="1" dirty="0">
                <a:solidFill>
                  <a:srgbClr val="000000"/>
                </a:solidFill>
                <a:latin typeface="Arial"/>
                <a:ea typeface="+mj-lt"/>
                <a:cs typeface="Arial"/>
              </a:rPr>
              <a:t>OTION SYNTHESIS</a:t>
            </a:r>
            <a:endParaRPr lang="en-GB" sz="4000" dirty="0">
              <a:ea typeface="+mj-lt"/>
              <a:cs typeface="+mj-lt"/>
            </a:endParaRPr>
          </a:p>
        </p:txBody>
      </p:sp>
      <p:pic>
        <p:nvPicPr>
          <p:cNvPr id="3" name="Picture 5" descr="Diagram, timeline&#10;&#10;Description automatically generated">
            <a:extLst>
              <a:ext uri="{FF2B5EF4-FFF2-40B4-BE49-F238E27FC236}">
                <a16:creationId xmlns:a16="http://schemas.microsoft.com/office/drawing/2014/main" id="{22033F5D-B86A-0A69-5180-AF0B233DDA46}"/>
              </a:ext>
            </a:extLst>
          </p:cNvPr>
          <p:cNvPicPr>
            <a:picLocks noChangeAspect="1"/>
          </p:cNvPicPr>
          <p:nvPr/>
        </p:nvPicPr>
        <p:blipFill>
          <a:blip r:embed="rId3"/>
          <a:stretch>
            <a:fillRect/>
          </a:stretch>
        </p:blipFill>
        <p:spPr>
          <a:xfrm>
            <a:off x="9768704" y="98215"/>
            <a:ext cx="2322787" cy="882201"/>
          </a:xfrm>
          <a:prstGeom prst="rect">
            <a:avLst/>
          </a:prstGeom>
        </p:spPr>
      </p:pic>
      <p:sp>
        <p:nvSpPr>
          <p:cNvPr id="6" name="Rectangle 5">
            <a:extLst>
              <a:ext uri="{FF2B5EF4-FFF2-40B4-BE49-F238E27FC236}">
                <a16:creationId xmlns:a16="http://schemas.microsoft.com/office/drawing/2014/main" id="{C4212100-CF5B-2D47-4D69-4DAD50CE55DE}"/>
              </a:ext>
            </a:extLst>
          </p:cNvPr>
          <p:cNvSpPr/>
          <p:nvPr/>
        </p:nvSpPr>
        <p:spPr>
          <a:xfrm>
            <a:off x="11070382" y="174970"/>
            <a:ext cx="980091" cy="841631"/>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CDC9428-33A1-F581-6004-7E19CD4A0FBC}"/>
              </a:ext>
            </a:extLst>
          </p:cNvPr>
          <p:cNvSpPr/>
          <p:nvPr/>
        </p:nvSpPr>
        <p:spPr>
          <a:xfrm>
            <a:off x="11647524" y="532282"/>
            <a:ext cx="349518" cy="205392"/>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3" descr="Text&#10;&#10;Description automatically generated">
            <a:extLst>
              <a:ext uri="{FF2B5EF4-FFF2-40B4-BE49-F238E27FC236}">
                <a16:creationId xmlns:a16="http://schemas.microsoft.com/office/drawing/2014/main" id="{0649E60A-FC28-1B31-3C5A-1DDAA5D0510F}"/>
              </a:ext>
            </a:extLst>
          </p:cNvPr>
          <p:cNvPicPr>
            <a:picLocks noChangeAspect="1"/>
          </p:cNvPicPr>
          <p:nvPr/>
        </p:nvPicPr>
        <p:blipFill rotWithShape="1">
          <a:blip r:embed="rId4"/>
          <a:srcRect l="213" t="1362" r="49149" b="-273"/>
          <a:stretch/>
        </p:blipFill>
        <p:spPr>
          <a:xfrm>
            <a:off x="7905947" y="1245046"/>
            <a:ext cx="3740102" cy="2851765"/>
          </a:xfrm>
          <a:prstGeom prst="rect">
            <a:avLst/>
          </a:prstGeom>
        </p:spPr>
      </p:pic>
      <p:sp>
        <p:nvSpPr>
          <p:cNvPr id="10" name="Content Placeholder 2">
            <a:extLst>
              <a:ext uri="{FF2B5EF4-FFF2-40B4-BE49-F238E27FC236}">
                <a16:creationId xmlns:a16="http://schemas.microsoft.com/office/drawing/2014/main" id="{2F765FA2-0821-0743-D5F9-9D3F2D216DDF}"/>
              </a:ext>
            </a:extLst>
          </p:cNvPr>
          <p:cNvSpPr txBox="1">
            <a:spLocks/>
          </p:cNvSpPr>
          <p:nvPr/>
        </p:nvSpPr>
        <p:spPr>
          <a:xfrm>
            <a:off x="447482" y="1897623"/>
            <a:ext cx="5646166" cy="3943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Calibri"/>
              </a:rPr>
              <a:t>Compute new desired positions/rotations for core joints</a:t>
            </a:r>
          </a:p>
          <a:p>
            <a:pPr marL="0" indent="0">
              <a:buNone/>
            </a:pPr>
            <a:endParaRPr lang="en-GB" dirty="0">
              <a:latin typeface="Arial"/>
              <a:cs typeface="Calibri"/>
            </a:endParaRPr>
          </a:p>
          <a:p>
            <a:r>
              <a:rPr lang="en-GB" dirty="0">
                <a:latin typeface="Arial"/>
                <a:cs typeface="Calibri"/>
              </a:rPr>
              <a:t>6 Heuristic Rules</a:t>
            </a:r>
          </a:p>
          <a:p>
            <a:endParaRPr lang="en-GB" dirty="0">
              <a:latin typeface="Arial"/>
              <a:cs typeface="Calibri"/>
            </a:endParaRPr>
          </a:p>
          <a:p>
            <a:r>
              <a:rPr lang="en-GB" dirty="0">
                <a:latin typeface="Arial"/>
                <a:cs typeface="Calibri"/>
              </a:rPr>
              <a:t>Coefficients to represent the difference between Baseline's and Generated LMA Features</a:t>
            </a:r>
          </a:p>
        </p:txBody>
      </p:sp>
      <p:pic>
        <p:nvPicPr>
          <p:cNvPr id="13" name="Picture 3" descr="Text&#10;&#10;Description automatically generated">
            <a:extLst>
              <a:ext uri="{FF2B5EF4-FFF2-40B4-BE49-F238E27FC236}">
                <a16:creationId xmlns:a16="http://schemas.microsoft.com/office/drawing/2014/main" id="{246966EC-E234-10BF-25A6-856607E15CB7}"/>
              </a:ext>
            </a:extLst>
          </p:cNvPr>
          <p:cNvPicPr>
            <a:picLocks noChangeAspect="1"/>
          </p:cNvPicPr>
          <p:nvPr/>
        </p:nvPicPr>
        <p:blipFill rotWithShape="1">
          <a:blip r:embed="rId4"/>
          <a:srcRect l="51064" t="7629" r="-1809" b="-6812"/>
          <a:stretch/>
        </p:blipFill>
        <p:spPr>
          <a:xfrm>
            <a:off x="7905946" y="3978819"/>
            <a:ext cx="3881537" cy="2961719"/>
          </a:xfrm>
          <a:prstGeom prst="rect">
            <a:avLst/>
          </a:prstGeom>
        </p:spPr>
      </p:pic>
      <p:pic>
        <p:nvPicPr>
          <p:cNvPr id="22" name="Picture 22" descr="A picture containing clock, watch&#10;&#10;Description automatically generated">
            <a:extLst>
              <a:ext uri="{FF2B5EF4-FFF2-40B4-BE49-F238E27FC236}">
                <a16:creationId xmlns:a16="http://schemas.microsoft.com/office/drawing/2014/main" id="{38228EDE-9A53-DF6E-4559-1981144E5EEF}"/>
              </a:ext>
            </a:extLst>
          </p:cNvPr>
          <p:cNvPicPr>
            <a:picLocks noChangeAspect="1"/>
          </p:cNvPicPr>
          <p:nvPr/>
        </p:nvPicPr>
        <p:blipFill>
          <a:blip r:embed="rId5"/>
          <a:stretch>
            <a:fillRect/>
          </a:stretch>
        </p:blipFill>
        <p:spPr>
          <a:xfrm>
            <a:off x="1825385" y="5693883"/>
            <a:ext cx="2114550" cy="904875"/>
          </a:xfrm>
          <a:prstGeom prst="rect">
            <a:avLst/>
          </a:prstGeom>
        </p:spPr>
      </p:pic>
    </p:spTree>
    <p:extLst>
      <p:ext uri="{BB962C8B-B14F-4D97-AF65-F5344CB8AC3E}">
        <p14:creationId xmlns:p14="http://schemas.microsoft.com/office/powerpoint/2010/main" val="1066445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I</a:t>
            </a:r>
            <a:r>
              <a:rPr lang="en-GB" sz="4000" b="1" dirty="0">
                <a:solidFill>
                  <a:srgbClr val="000000"/>
                </a:solidFill>
                <a:latin typeface="Arial"/>
                <a:ea typeface="+mj-lt"/>
                <a:cs typeface="Arial"/>
              </a:rPr>
              <a:t>NVERSE KINEMATICS</a:t>
            </a:r>
            <a:endParaRPr lang="en-GB" sz="4000" dirty="0">
              <a:ea typeface="+mj-lt"/>
              <a:cs typeface="+mj-lt"/>
            </a:endParaRPr>
          </a:p>
        </p:txBody>
      </p:sp>
      <p:pic>
        <p:nvPicPr>
          <p:cNvPr id="3" name="Picture 5" descr="Diagram, timeline&#10;&#10;Description automatically generated">
            <a:extLst>
              <a:ext uri="{FF2B5EF4-FFF2-40B4-BE49-F238E27FC236}">
                <a16:creationId xmlns:a16="http://schemas.microsoft.com/office/drawing/2014/main" id="{DEA45D2B-5501-AAED-4F7E-8FEE6771F5FD}"/>
              </a:ext>
            </a:extLst>
          </p:cNvPr>
          <p:cNvPicPr>
            <a:picLocks noChangeAspect="1"/>
          </p:cNvPicPr>
          <p:nvPr/>
        </p:nvPicPr>
        <p:blipFill>
          <a:blip r:embed="rId3"/>
          <a:stretch>
            <a:fillRect/>
          </a:stretch>
        </p:blipFill>
        <p:spPr>
          <a:xfrm>
            <a:off x="9768704" y="98215"/>
            <a:ext cx="2322787" cy="882201"/>
          </a:xfrm>
          <a:prstGeom prst="rect">
            <a:avLst/>
          </a:prstGeom>
        </p:spPr>
      </p:pic>
      <p:sp>
        <p:nvSpPr>
          <p:cNvPr id="6" name="Rectangle 5">
            <a:extLst>
              <a:ext uri="{FF2B5EF4-FFF2-40B4-BE49-F238E27FC236}">
                <a16:creationId xmlns:a16="http://schemas.microsoft.com/office/drawing/2014/main" id="{4187A0E6-9457-D5A2-E30E-0727D7363790}"/>
              </a:ext>
            </a:extLst>
          </p:cNvPr>
          <p:cNvSpPr/>
          <p:nvPr/>
        </p:nvSpPr>
        <p:spPr>
          <a:xfrm>
            <a:off x="11070382" y="174970"/>
            <a:ext cx="980091" cy="841631"/>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11F6CA6-047F-20A0-8D0D-F5234D3385BA}"/>
              </a:ext>
            </a:extLst>
          </p:cNvPr>
          <p:cNvSpPr/>
          <p:nvPr/>
        </p:nvSpPr>
        <p:spPr>
          <a:xfrm>
            <a:off x="11111815" y="250573"/>
            <a:ext cx="349518" cy="205392"/>
          </a:xfrm>
          <a:prstGeom prst="rect">
            <a:avLst/>
          </a:prstGeom>
          <a:noFill/>
          <a:ln w="1270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7" descr="A picture containing text&#10;&#10;Description automatically generated">
            <a:extLst>
              <a:ext uri="{FF2B5EF4-FFF2-40B4-BE49-F238E27FC236}">
                <a16:creationId xmlns:a16="http://schemas.microsoft.com/office/drawing/2014/main" id="{7ADD715B-4CDD-FDA2-A5EB-13DD41F3D41F}"/>
              </a:ext>
            </a:extLst>
          </p:cNvPr>
          <p:cNvPicPr>
            <a:picLocks noChangeAspect="1"/>
          </p:cNvPicPr>
          <p:nvPr/>
        </p:nvPicPr>
        <p:blipFill>
          <a:blip r:embed="rId4"/>
          <a:stretch>
            <a:fillRect/>
          </a:stretch>
        </p:blipFill>
        <p:spPr>
          <a:xfrm>
            <a:off x="912469" y="4283731"/>
            <a:ext cx="4629160" cy="1811210"/>
          </a:xfrm>
          <a:prstGeom prst="rect">
            <a:avLst/>
          </a:prstGeom>
        </p:spPr>
      </p:pic>
      <p:pic>
        <p:nvPicPr>
          <p:cNvPr id="8" name="Picture 9" descr="A picture containing text&#10;&#10;Description automatically generated">
            <a:extLst>
              <a:ext uri="{FF2B5EF4-FFF2-40B4-BE49-F238E27FC236}">
                <a16:creationId xmlns:a16="http://schemas.microsoft.com/office/drawing/2014/main" id="{283D9666-BB3C-D420-884C-476DA7E82C28}"/>
              </a:ext>
            </a:extLst>
          </p:cNvPr>
          <p:cNvPicPr>
            <a:picLocks noChangeAspect="1"/>
          </p:cNvPicPr>
          <p:nvPr/>
        </p:nvPicPr>
        <p:blipFill>
          <a:blip r:embed="rId5"/>
          <a:stretch>
            <a:fillRect/>
          </a:stretch>
        </p:blipFill>
        <p:spPr>
          <a:xfrm>
            <a:off x="912469" y="1435318"/>
            <a:ext cx="4629160" cy="1811210"/>
          </a:xfrm>
          <a:prstGeom prst="rect">
            <a:avLst/>
          </a:prstGeom>
        </p:spPr>
      </p:pic>
      <p:pic>
        <p:nvPicPr>
          <p:cNvPr id="10" name="Picture 10" descr="A picture containing chart&#10;&#10;Description automatically generated">
            <a:extLst>
              <a:ext uri="{FF2B5EF4-FFF2-40B4-BE49-F238E27FC236}">
                <a16:creationId xmlns:a16="http://schemas.microsoft.com/office/drawing/2014/main" id="{832A86B5-BDCC-A54C-2EAD-23F2B126107E}"/>
              </a:ext>
            </a:extLst>
          </p:cNvPr>
          <p:cNvPicPr>
            <a:picLocks noChangeAspect="1"/>
          </p:cNvPicPr>
          <p:nvPr/>
        </p:nvPicPr>
        <p:blipFill rotWithShape="1">
          <a:blip r:embed="rId6"/>
          <a:srcRect r="50444" b="448"/>
          <a:stretch/>
        </p:blipFill>
        <p:spPr>
          <a:xfrm>
            <a:off x="6704030" y="1635253"/>
            <a:ext cx="3944327" cy="2091767"/>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9A8A1022-9893-BB4B-D5B7-D5A5AE30A699}"/>
              </a:ext>
            </a:extLst>
          </p:cNvPr>
          <p:cNvPicPr>
            <a:picLocks noChangeAspect="1"/>
          </p:cNvPicPr>
          <p:nvPr/>
        </p:nvPicPr>
        <p:blipFill rotWithShape="1">
          <a:blip r:embed="rId6"/>
          <a:srcRect l="49990" r="-99" b="373"/>
          <a:stretch/>
        </p:blipFill>
        <p:spPr>
          <a:xfrm>
            <a:off x="6660038" y="3784045"/>
            <a:ext cx="3988333" cy="2093334"/>
          </a:xfrm>
          <a:prstGeom prst="rect">
            <a:avLst/>
          </a:prstGeom>
        </p:spPr>
      </p:pic>
      <p:sp>
        <p:nvSpPr>
          <p:cNvPr id="13" name="Rectangle 12">
            <a:extLst>
              <a:ext uri="{FF2B5EF4-FFF2-40B4-BE49-F238E27FC236}">
                <a16:creationId xmlns:a16="http://schemas.microsoft.com/office/drawing/2014/main" id="{A96EC546-F955-18B2-CDBE-F9817F8A75D2}"/>
              </a:ext>
            </a:extLst>
          </p:cNvPr>
          <p:cNvSpPr/>
          <p:nvPr/>
        </p:nvSpPr>
        <p:spPr>
          <a:xfrm>
            <a:off x="4143499" y="1400056"/>
            <a:ext cx="1595107" cy="1877582"/>
          </a:xfrm>
          <a:prstGeom prst="rect">
            <a:avLst/>
          </a:prstGeom>
          <a:no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D43EB92-7A1B-05D5-2A68-9DDF175D350C}"/>
              </a:ext>
            </a:extLst>
          </p:cNvPr>
          <p:cNvSpPr/>
          <p:nvPr/>
        </p:nvSpPr>
        <p:spPr>
          <a:xfrm>
            <a:off x="4143499" y="4194841"/>
            <a:ext cx="1679056" cy="2077768"/>
          </a:xfrm>
          <a:prstGeom prst="rect">
            <a:avLst/>
          </a:prstGeom>
          <a:no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1063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E</a:t>
            </a:r>
            <a:r>
              <a:rPr lang="en-GB" sz="4000" b="1" dirty="0">
                <a:solidFill>
                  <a:srgbClr val="000000"/>
                </a:solidFill>
                <a:latin typeface="Arial"/>
                <a:ea typeface="+mj-lt"/>
                <a:cs typeface="Arial"/>
              </a:rPr>
              <a:t>MOTIONALLY EXPRESSIVE MOTION CONTROLLER</a:t>
            </a:r>
            <a:endParaRPr lang="en-GB" sz="4000" dirty="0">
              <a:ea typeface="+mj-lt"/>
              <a:cs typeface="+mj-lt"/>
            </a:endParaRPr>
          </a:p>
        </p:txBody>
      </p:sp>
      <p:pic>
        <p:nvPicPr>
          <p:cNvPr id="2" name="Picture 2">
            <a:extLst>
              <a:ext uri="{FF2B5EF4-FFF2-40B4-BE49-F238E27FC236}">
                <a16:creationId xmlns:a16="http://schemas.microsoft.com/office/drawing/2014/main" id="{80F4BB0B-87E7-5127-1FA8-42705F645CB8}"/>
              </a:ext>
            </a:extLst>
          </p:cNvPr>
          <p:cNvPicPr>
            <a:picLocks noChangeAspect="1"/>
          </p:cNvPicPr>
          <p:nvPr/>
        </p:nvPicPr>
        <p:blipFill>
          <a:blip r:embed="rId3"/>
          <a:stretch>
            <a:fillRect/>
          </a:stretch>
        </p:blipFill>
        <p:spPr>
          <a:xfrm>
            <a:off x="120977" y="2071854"/>
            <a:ext cx="5767632" cy="3444869"/>
          </a:xfrm>
          <a:prstGeom prst="rect">
            <a:avLst/>
          </a:prstGeom>
        </p:spPr>
      </p:pic>
      <p:pic>
        <p:nvPicPr>
          <p:cNvPr id="3" name="Picture 3">
            <a:extLst>
              <a:ext uri="{FF2B5EF4-FFF2-40B4-BE49-F238E27FC236}">
                <a16:creationId xmlns:a16="http://schemas.microsoft.com/office/drawing/2014/main" id="{E4C4B145-2EFF-757D-8C76-A19DBC406D4F}"/>
              </a:ext>
            </a:extLst>
          </p:cNvPr>
          <p:cNvPicPr>
            <a:picLocks noChangeAspect="1"/>
          </p:cNvPicPr>
          <p:nvPr/>
        </p:nvPicPr>
        <p:blipFill>
          <a:blip r:embed="rId4"/>
          <a:stretch>
            <a:fillRect/>
          </a:stretch>
        </p:blipFill>
        <p:spPr>
          <a:xfrm>
            <a:off x="6177700" y="1106520"/>
            <a:ext cx="5704787" cy="2688900"/>
          </a:xfrm>
          <a:prstGeom prst="rect">
            <a:avLst/>
          </a:prstGeom>
        </p:spPr>
      </p:pic>
      <p:pic>
        <p:nvPicPr>
          <p:cNvPr id="4" name="Picture 5">
            <a:extLst>
              <a:ext uri="{FF2B5EF4-FFF2-40B4-BE49-F238E27FC236}">
                <a16:creationId xmlns:a16="http://schemas.microsoft.com/office/drawing/2014/main" id="{F7B50A39-2187-B0B6-EE24-30977C48D6B3}"/>
              </a:ext>
            </a:extLst>
          </p:cNvPr>
          <p:cNvPicPr>
            <a:picLocks noChangeAspect="1"/>
          </p:cNvPicPr>
          <p:nvPr/>
        </p:nvPicPr>
        <p:blipFill>
          <a:blip r:embed="rId5"/>
          <a:stretch>
            <a:fillRect/>
          </a:stretch>
        </p:blipFill>
        <p:spPr>
          <a:xfrm>
            <a:off x="6177699" y="3971843"/>
            <a:ext cx="5696931" cy="2630046"/>
          </a:xfrm>
          <a:prstGeom prst="rect">
            <a:avLst/>
          </a:prstGeom>
        </p:spPr>
      </p:pic>
    </p:spTree>
    <p:extLst>
      <p:ext uri="{BB962C8B-B14F-4D97-AF65-F5344CB8AC3E}">
        <p14:creationId xmlns:p14="http://schemas.microsoft.com/office/powerpoint/2010/main" val="118132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U</a:t>
            </a:r>
            <a:r>
              <a:rPr lang="en-GB" sz="4000" b="1" dirty="0">
                <a:solidFill>
                  <a:srgbClr val="000000"/>
                </a:solidFill>
                <a:latin typeface="Arial"/>
                <a:ea typeface="+mj-lt"/>
                <a:cs typeface="Arial"/>
              </a:rPr>
              <a:t>SER TESTS</a:t>
            </a:r>
            <a:endParaRPr lang="en-GB" sz="4000" dirty="0">
              <a:ea typeface="+mj-lt"/>
              <a:cs typeface="+mj-lt"/>
            </a:endParaRPr>
          </a:p>
        </p:txBody>
      </p:sp>
      <p:pic>
        <p:nvPicPr>
          <p:cNvPr id="20" name="Picture 19" descr="Graphical user interface, application&#10;&#10;Description automatically generated">
            <a:extLst>
              <a:ext uri="{FF2B5EF4-FFF2-40B4-BE49-F238E27FC236}">
                <a16:creationId xmlns:a16="http://schemas.microsoft.com/office/drawing/2014/main" id="{1F49F065-DF2C-13F6-7597-586D68D424C9}"/>
              </a:ext>
            </a:extLst>
          </p:cNvPr>
          <p:cNvPicPr>
            <a:picLocks noChangeAspect="1"/>
          </p:cNvPicPr>
          <p:nvPr/>
        </p:nvPicPr>
        <p:blipFill rotWithShape="1">
          <a:blip r:embed="rId3">
            <a:extLst>
              <a:ext uri="{28A0092B-C50C-407E-A947-70E740481C1C}">
                <a14:useLocalDpi xmlns:a14="http://schemas.microsoft.com/office/drawing/2010/main" val="0"/>
              </a:ext>
            </a:extLst>
          </a:blip>
          <a:srcRect l="-677" t="23534" r="-1166" b="-2229"/>
          <a:stretch/>
        </p:blipFill>
        <p:spPr>
          <a:xfrm>
            <a:off x="465454" y="1336813"/>
            <a:ext cx="4888902" cy="5029199"/>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8B1DE3ED-7E3B-3E0D-78A3-DBF4C47AB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4418" y="4830369"/>
            <a:ext cx="4604980" cy="1382061"/>
          </a:xfrm>
          <a:prstGeom prst="rect">
            <a:avLst/>
          </a:prstGeom>
        </p:spPr>
      </p:pic>
      <p:pic>
        <p:nvPicPr>
          <p:cNvPr id="25" name="Picture 24" descr="Graphical user interface, text, application&#10;&#10;Description automatically generated">
            <a:extLst>
              <a:ext uri="{FF2B5EF4-FFF2-40B4-BE49-F238E27FC236}">
                <a16:creationId xmlns:a16="http://schemas.microsoft.com/office/drawing/2014/main" id="{E87FFE42-1481-33C0-19BF-E34E1C979CB5}"/>
              </a:ext>
            </a:extLst>
          </p:cNvPr>
          <p:cNvPicPr>
            <a:picLocks noChangeAspect="1"/>
          </p:cNvPicPr>
          <p:nvPr/>
        </p:nvPicPr>
        <p:blipFill rotWithShape="1">
          <a:blip r:embed="rId5">
            <a:extLst>
              <a:ext uri="{28A0092B-C50C-407E-A947-70E740481C1C}">
                <a14:useLocalDpi xmlns:a14="http://schemas.microsoft.com/office/drawing/2010/main" val="0"/>
              </a:ext>
            </a:extLst>
          </a:blip>
          <a:srcRect l="-1" r="13441" b="7266"/>
          <a:stretch/>
        </p:blipFill>
        <p:spPr>
          <a:xfrm>
            <a:off x="6474418" y="1108551"/>
            <a:ext cx="4591788" cy="3000430"/>
          </a:xfrm>
          <a:prstGeom prst="rect">
            <a:avLst/>
          </a:prstGeom>
        </p:spPr>
      </p:pic>
      <p:sp>
        <p:nvSpPr>
          <p:cNvPr id="26" name="Content Placeholder 2">
            <a:extLst>
              <a:ext uri="{FF2B5EF4-FFF2-40B4-BE49-F238E27FC236}">
                <a16:creationId xmlns:a16="http://schemas.microsoft.com/office/drawing/2014/main" id="{FB4C3760-4E21-C2A5-4761-11E23B7B5639}"/>
              </a:ext>
            </a:extLst>
          </p:cNvPr>
          <p:cNvSpPr txBox="1">
            <a:spLocks/>
          </p:cNvSpPr>
          <p:nvPr/>
        </p:nvSpPr>
        <p:spPr>
          <a:xfrm>
            <a:off x="6474418" y="6212430"/>
            <a:ext cx="5227424" cy="4463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9FE3"/>
                </a:solidFill>
                <a:latin typeface="Arial"/>
                <a:cs typeface="Calibri"/>
              </a:rPr>
              <a:t>P</a:t>
            </a:r>
            <a:r>
              <a:rPr lang="en-GB" sz="2400" b="1" dirty="0">
                <a:solidFill>
                  <a:srgbClr val="000000"/>
                </a:solidFill>
                <a:latin typeface="Arial"/>
                <a:cs typeface="Calibri"/>
              </a:rPr>
              <a:t>rimed</a:t>
            </a:r>
            <a:r>
              <a:rPr lang="en-GB" sz="2400" b="1" dirty="0">
                <a:latin typeface="Arial"/>
                <a:cs typeface="Calibri"/>
              </a:rPr>
              <a:t> Emotional Agreement Task</a:t>
            </a:r>
            <a:endParaRPr lang="en-US" sz="2400" b="1" dirty="0">
              <a:latin typeface="Arial"/>
              <a:cs typeface="Calibri"/>
            </a:endParaRPr>
          </a:p>
        </p:txBody>
      </p:sp>
      <p:sp>
        <p:nvSpPr>
          <p:cNvPr id="27" name="Right Brace 26">
            <a:extLst>
              <a:ext uri="{FF2B5EF4-FFF2-40B4-BE49-F238E27FC236}">
                <a16:creationId xmlns:a16="http://schemas.microsoft.com/office/drawing/2014/main" id="{C5149654-6889-9D67-5FAF-0EF58C934475}"/>
              </a:ext>
            </a:extLst>
          </p:cNvPr>
          <p:cNvSpPr/>
          <p:nvPr/>
        </p:nvSpPr>
        <p:spPr>
          <a:xfrm rot="10800000">
            <a:off x="5476681" y="1761660"/>
            <a:ext cx="797290" cy="3733105"/>
          </a:xfrm>
          <a:prstGeom prst="rightBrace">
            <a:avLst/>
          </a:prstGeom>
          <a:ln w="57150">
            <a:solidFill>
              <a:srgbClr val="009FE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Content Placeholder 2">
            <a:extLst>
              <a:ext uri="{FF2B5EF4-FFF2-40B4-BE49-F238E27FC236}">
                <a16:creationId xmlns:a16="http://schemas.microsoft.com/office/drawing/2014/main" id="{F37CD55C-FD25-834A-8D5E-0EF911EAEECE}"/>
              </a:ext>
            </a:extLst>
          </p:cNvPr>
          <p:cNvSpPr txBox="1">
            <a:spLocks/>
          </p:cNvSpPr>
          <p:nvPr/>
        </p:nvSpPr>
        <p:spPr>
          <a:xfrm>
            <a:off x="6474418" y="662152"/>
            <a:ext cx="5227424" cy="4463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9FE3"/>
                </a:solidFill>
                <a:latin typeface="Arial"/>
                <a:cs typeface="Calibri"/>
              </a:rPr>
              <a:t>E</a:t>
            </a:r>
            <a:r>
              <a:rPr lang="en-GB" sz="2400" b="1" dirty="0">
                <a:latin typeface="Arial"/>
                <a:cs typeface="Calibri"/>
              </a:rPr>
              <a:t>motional Identification Task</a:t>
            </a:r>
            <a:endParaRPr lang="en-US" sz="2400" b="1" dirty="0">
              <a:latin typeface="Arial"/>
              <a:cs typeface="Calibri"/>
            </a:endParaRPr>
          </a:p>
        </p:txBody>
      </p:sp>
    </p:spTree>
    <p:extLst>
      <p:ext uri="{BB962C8B-B14F-4D97-AF65-F5344CB8AC3E}">
        <p14:creationId xmlns:p14="http://schemas.microsoft.com/office/powerpoint/2010/main" val="3105373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U</a:t>
            </a:r>
            <a:r>
              <a:rPr lang="en-GB" sz="4000" b="1" dirty="0">
                <a:solidFill>
                  <a:srgbClr val="000000"/>
                </a:solidFill>
                <a:latin typeface="Arial"/>
                <a:ea typeface="+mj-lt"/>
                <a:cs typeface="Arial"/>
              </a:rPr>
              <a:t>SER TESTS</a:t>
            </a:r>
            <a:endParaRPr lang="en-GB" sz="4000" dirty="0">
              <a:ea typeface="+mj-lt"/>
              <a:cs typeface="+mj-lt"/>
            </a:endParaRPr>
          </a:p>
        </p:txBody>
      </p:sp>
      <p:pic>
        <p:nvPicPr>
          <p:cNvPr id="4" name="Picture 5" descr="Chart, bar chart&#10;&#10;Description automatically generated">
            <a:extLst>
              <a:ext uri="{FF2B5EF4-FFF2-40B4-BE49-F238E27FC236}">
                <a16:creationId xmlns:a16="http://schemas.microsoft.com/office/drawing/2014/main" id="{55F26B23-5B93-D6FE-AF3B-D303A071FEB9}"/>
              </a:ext>
            </a:extLst>
          </p:cNvPr>
          <p:cNvPicPr>
            <a:picLocks noChangeAspect="1"/>
          </p:cNvPicPr>
          <p:nvPr/>
        </p:nvPicPr>
        <p:blipFill>
          <a:blip r:embed="rId3"/>
          <a:stretch>
            <a:fillRect/>
          </a:stretch>
        </p:blipFill>
        <p:spPr>
          <a:xfrm>
            <a:off x="1743099" y="1732483"/>
            <a:ext cx="2585050" cy="1538279"/>
          </a:xfrm>
          <a:prstGeom prst="rect">
            <a:avLst/>
          </a:prstGeom>
        </p:spPr>
      </p:pic>
      <p:pic>
        <p:nvPicPr>
          <p:cNvPr id="6" name="Picture 7" descr="Chart, bar chart&#10;&#10;Description automatically generated">
            <a:extLst>
              <a:ext uri="{FF2B5EF4-FFF2-40B4-BE49-F238E27FC236}">
                <a16:creationId xmlns:a16="http://schemas.microsoft.com/office/drawing/2014/main" id="{010F748E-70FD-66ED-8DB8-B56B8D77147E}"/>
              </a:ext>
            </a:extLst>
          </p:cNvPr>
          <p:cNvPicPr>
            <a:picLocks noChangeAspect="1"/>
          </p:cNvPicPr>
          <p:nvPr/>
        </p:nvPicPr>
        <p:blipFill>
          <a:blip r:embed="rId4"/>
          <a:stretch>
            <a:fillRect/>
          </a:stretch>
        </p:blipFill>
        <p:spPr>
          <a:xfrm>
            <a:off x="3132220" y="3411884"/>
            <a:ext cx="2585050" cy="1611737"/>
          </a:xfrm>
          <a:prstGeom prst="rect">
            <a:avLst/>
          </a:prstGeom>
        </p:spPr>
      </p:pic>
      <p:pic>
        <p:nvPicPr>
          <p:cNvPr id="8" name="Picture 8" descr="Chart, bar chart&#10;&#10;Description automatically generated">
            <a:extLst>
              <a:ext uri="{FF2B5EF4-FFF2-40B4-BE49-F238E27FC236}">
                <a16:creationId xmlns:a16="http://schemas.microsoft.com/office/drawing/2014/main" id="{9EAE03F4-77B3-E0CD-B66D-A8E828C7D84E}"/>
              </a:ext>
            </a:extLst>
          </p:cNvPr>
          <p:cNvPicPr>
            <a:picLocks noChangeAspect="1"/>
          </p:cNvPicPr>
          <p:nvPr/>
        </p:nvPicPr>
        <p:blipFill>
          <a:blip r:embed="rId5"/>
          <a:stretch>
            <a:fillRect/>
          </a:stretch>
        </p:blipFill>
        <p:spPr>
          <a:xfrm>
            <a:off x="350645" y="3452202"/>
            <a:ext cx="2585050" cy="1523913"/>
          </a:xfrm>
          <a:prstGeom prst="rect">
            <a:avLst/>
          </a:prstGeom>
        </p:spPr>
      </p:pic>
      <p:pic>
        <p:nvPicPr>
          <p:cNvPr id="9" name="Picture 9" descr="Chart, bar chart&#10;&#10;Description automatically generated">
            <a:extLst>
              <a:ext uri="{FF2B5EF4-FFF2-40B4-BE49-F238E27FC236}">
                <a16:creationId xmlns:a16="http://schemas.microsoft.com/office/drawing/2014/main" id="{58BA955A-6C7C-47CF-3FFE-6D906A67568E}"/>
              </a:ext>
            </a:extLst>
          </p:cNvPr>
          <p:cNvPicPr>
            <a:picLocks noChangeAspect="1"/>
          </p:cNvPicPr>
          <p:nvPr/>
        </p:nvPicPr>
        <p:blipFill>
          <a:blip r:embed="rId6"/>
          <a:stretch>
            <a:fillRect/>
          </a:stretch>
        </p:blipFill>
        <p:spPr>
          <a:xfrm>
            <a:off x="349163" y="5156502"/>
            <a:ext cx="2585050" cy="1611752"/>
          </a:xfrm>
          <a:prstGeom prst="rect">
            <a:avLst/>
          </a:prstGeom>
        </p:spPr>
      </p:pic>
      <p:pic>
        <p:nvPicPr>
          <p:cNvPr id="10" name="Picture 10" descr="Chart, bar chart&#10;&#10;Description automatically generated">
            <a:extLst>
              <a:ext uri="{FF2B5EF4-FFF2-40B4-BE49-F238E27FC236}">
                <a16:creationId xmlns:a16="http://schemas.microsoft.com/office/drawing/2014/main" id="{7CF6E63E-E6A6-6F8E-306A-B4B768CD2735}"/>
              </a:ext>
            </a:extLst>
          </p:cNvPr>
          <p:cNvPicPr>
            <a:picLocks noChangeAspect="1"/>
          </p:cNvPicPr>
          <p:nvPr/>
        </p:nvPicPr>
        <p:blipFill>
          <a:blip r:embed="rId7"/>
          <a:stretch>
            <a:fillRect/>
          </a:stretch>
        </p:blipFill>
        <p:spPr>
          <a:xfrm>
            <a:off x="3128885" y="5187627"/>
            <a:ext cx="2585050" cy="1565212"/>
          </a:xfrm>
          <a:prstGeom prst="rect">
            <a:avLst/>
          </a:prstGeom>
        </p:spPr>
      </p:pic>
      <p:pic>
        <p:nvPicPr>
          <p:cNvPr id="11" name="Picture 11" descr="Chart, box and whisker chart&#10;&#10;Description automatically generated">
            <a:extLst>
              <a:ext uri="{FF2B5EF4-FFF2-40B4-BE49-F238E27FC236}">
                <a16:creationId xmlns:a16="http://schemas.microsoft.com/office/drawing/2014/main" id="{F0113790-658C-3011-8463-AE3F44E0071A}"/>
              </a:ext>
            </a:extLst>
          </p:cNvPr>
          <p:cNvPicPr>
            <a:picLocks noChangeAspect="1"/>
          </p:cNvPicPr>
          <p:nvPr/>
        </p:nvPicPr>
        <p:blipFill>
          <a:blip r:embed="rId8"/>
          <a:stretch>
            <a:fillRect/>
          </a:stretch>
        </p:blipFill>
        <p:spPr>
          <a:xfrm>
            <a:off x="6489628" y="1721133"/>
            <a:ext cx="2585050" cy="1513847"/>
          </a:xfrm>
          <a:prstGeom prst="rect">
            <a:avLst/>
          </a:prstGeom>
        </p:spPr>
      </p:pic>
      <p:pic>
        <p:nvPicPr>
          <p:cNvPr id="12" name="Picture 12" descr="Chart, box and whisker chart&#10;&#10;Description automatically generated">
            <a:extLst>
              <a:ext uri="{FF2B5EF4-FFF2-40B4-BE49-F238E27FC236}">
                <a16:creationId xmlns:a16="http://schemas.microsoft.com/office/drawing/2014/main" id="{98C5DC2A-252D-267C-93F1-4CCF741A2DBD}"/>
              </a:ext>
            </a:extLst>
          </p:cNvPr>
          <p:cNvPicPr>
            <a:picLocks noChangeAspect="1"/>
          </p:cNvPicPr>
          <p:nvPr/>
        </p:nvPicPr>
        <p:blipFill>
          <a:blip r:embed="rId9"/>
          <a:stretch>
            <a:fillRect/>
          </a:stretch>
        </p:blipFill>
        <p:spPr>
          <a:xfrm>
            <a:off x="9296918" y="1750663"/>
            <a:ext cx="2585050" cy="1517634"/>
          </a:xfrm>
          <a:prstGeom prst="rect">
            <a:avLst/>
          </a:prstGeom>
        </p:spPr>
      </p:pic>
      <p:pic>
        <p:nvPicPr>
          <p:cNvPr id="13" name="Picture 13" descr="Chart, box and whisker chart&#10;&#10;Description automatically generated">
            <a:extLst>
              <a:ext uri="{FF2B5EF4-FFF2-40B4-BE49-F238E27FC236}">
                <a16:creationId xmlns:a16="http://schemas.microsoft.com/office/drawing/2014/main" id="{E9A3DBF3-48BF-998C-854D-25708371EA8E}"/>
              </a:ext>
            </a:extLst>
          </p:cNvPr>
          <p:cNvPicPr>
            <a:picLocks noChangeAspect="1"/>
          </p:cNvPicPr>
          <p:nvPr/>
        </p:nvPicPr>
        <p:blipFill>
          <a:blip r:embed="rId10"/>
          <a:stretch>
            <a:fillRect/>
          </a:stretch>
        </p:blipFill>
        <p:spPr>
          <a:xfrm>
            <a:off x="6489628" y="3358255"/>
            <a:ext cx="2585050" cy="1510527"/>
          </a:xfrm>
          <a:prstGeom prst="rect">
            <a:avLst/>
          </a:prstGeom>
        </p:spPr>
      </p:pic>
      <p:pic>
        <p:nvPicPr>
          <p:cNvPr id="14" name="Picture 14" descr="Chart, box and whisker chart&#10;&#10;Description automatically generated">
            <a:extLst>
              <a:ext uri="{FF2B5EF4-FFF2-40B4-BE49-F238E27FC236}">
                <a16:creationId xmlns:a16="http://schemas.microsoft.com/office/drawing/2014/main" id="{C53AA830-2BF5-E3EB-DE7E-3D8F624A3927}"/>
              </a:ext>
            </a:extLst>
          </p:cNvPr>
          <p:cNvPicPr>
            <a:picLocks noChangeAspect="1"/>
          </p:cNvPicPr>
          <p:nvPr/>
        </p:nvPicPr>
        <p:blipFill>
          <a:blip r:embed="rId11"/>
          <a:stretch>
            <a:fillRect/>
          </a:stretch>
        </p:blipFill>
        <p:spPr>
          <a:xfrm>
            <a:off x="9296918" y="3356041"/>
            <a:ext cx="2585050" cy="1514957"/>
          </a:xfrm>
          <a:prstGeom prst="rect">
            <a:avLst/>
          </a:prstGeom>
        </p:spPr>
      </p:pic>
      <p:pic>
        <p:nvPicPr>
          <p:cNvPr id="15" name="Picture 15" descr="Chart, box and whisker chart&#10;&#10;Description automatically generated">
            <a:extLst>
              <a:ext uri="{FF2B5EF4-FFF2-40B4-BE49-F238E27FC236}">
                <a16:creationId xmlns:a16="http://schemas.microsoft.com/office/drawing/2014/main" id="{81CC601A-35F7-47CD-6F9E-69D37B199364}"/>
              </a:ext>
            </a:extLst>
          </p:cNvPr>
          <p:cNvPicPr>
            <a:picLocks noChangeAspect="1"/>
          </p:cNvPicPr>
          <p:nvPr/>
        </p:nvPicPr>
        <p:blipFill>
          <a:blip r:embed="rId12"/>
          <a:stretch>
            <a:fillRect/>
          </a:stretch>
        </p:blipFill>
        <p:spPr>
          <a:xfrm>
            <a:off x="6489628" y="5006151"/>
            <a:ext cx="2585050" cy="1518414"/>
          </a:xfrm>
          <a:prstGeom prst="rect">
            <a:avLst/>
          </a:prstGeom>
        </p:spPr>
      </p:pic>
      <p:pic>
        <p:nvPicPr>
          <p:cNvPr id="16" name="Picture 16" descr="Chart, box and whisker chart&#10;&#10;Description automatically generated">
            <a:extLst>
              <a:ext uri="{FF2B5EF4-FFF2-40B4-BE49-F238E27FC236}">
                <a16:creationId xmlns:a16="http://schemas.microsoft.com/office/drawing/2014/main" id="{B5BBAB21-EE4D-CA8C-BADD-D6183962978D}"/>
              </a:ext>
            </a:extLst>
          </p:cNvPr>
          <p:cNvPicPr>
            <a:picLocks noChangeAspect="1"/>
          </p:cNvPicPr>
          <p:nvPr/>
        </p:nvPicPr>
        <p:blipFill>
          <a:blip r:embed="rId13"/>
          <a:stretch>
            <a:fillRect/>
          </a:stretch>
        </p:blipFill>
        <p:spPr>
          <a:xfrm>
            <a:off x="9296918" y="5047223"/>
            <a:ext cx="2585050" cy="1514827"/>
          </a:xfrm>
          <a:prstGeom prst="rect">
            <a:avLst/>
          </a:prstGeom>
        </p:spPr>
      </p:pic>
      <p:sp>
        <p:nvSpPr>
          <p:cNvPr id="18" name="Content Placeholder 2">
            <a:extLst>
              <a:ext uri="{FF2B5EF4-FFF2-40B4-BE49-F238E27FC236}">
                <a16:creationId xmlns:a16="http://schemas.microsoft.com/office/drawing/2014/main" id="{C1D4A8D3-88C3-D0C2-75C2-42FBBFB92996}"/>
              </a:ext>
            </a:extLst>
          </p:cNvPr>
          <p:cNvSpPr txBox="1">
            <a:spLocks/>
          </p:cNvSpPr>
          <p:nvPr/>
        </p:nvSpPr>
        <p:spPr>
          <a:xfrm>
            <a:off x="186253" y="928061"/>
            <a:ext cx="5060450" cy="71524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009FE3"/>
                </a:solidFill>
                <a:latin typeface="Arial"/>
                <a:cs typeface="Calibri"/>
              </a:rPr>
              <a:t>E</a:t>
            </a:r>
            <a:r>
              <a:rPr lang="en-GB" sz="2600" b="1" dirty="0">
                <a:latin typeface="Arial"/>
                <a:cs typeface="Calibri"/>
              </a:rPr>
              <a:t>motional </a:t>
            </a:r>
            <a:r>
              <a:rPr lang="en-GB" sz="2800" b="1" dirty="0">
                <a:latin typeface="Arial"/>
                <a:cs typeface="Calibri"/>
              </a:rPr>
              <a:t>Identification</a:t>
            </a:r>
            <a:r>
              <a:rPr lang="en-GB" sz="2600" b="1" dirty="0">
                <a:latin typeface="Arial"/>
                <a:cs typeface="Calibri"/>
              </a:rPr>
              <a:t> Task</a:t>
            </a:r>
            <a:endParaRPr lang="en-US" sz="2600" b="1" dirty="0">
              <a:latin typeface="Arial"/>
              <a:cs typeface="Calibri"/>
            </a:endParaRPr>
          </a:p>
        </p:txBody>
      </p:sp>
      <p:sp>
        <p:nvSpPr>
          <p:cNvPr id="19" name="Content Placeholder 2">
            <a:extLst>
              <a:ext uri="{FF2B5EF4-FFF2-40B4-BE49-F238E27FC236}">
                <a16:creationId xmlns:a16="http://schemas.microsoft.com/office/drawing/2014/main" id="{F93397A8-F640-B0DA-1C92-8E67C1130B16}"/>
              </a:ext>
            </a:extLst>
          </p:cNvPr>
          <p:cNvSpPr txBox="1">
            <a:spLocks/>
          </p:cNvSpPr>
          <p:nvPr/>
        </p:nvSpPr>
        <p:spPr>
          <a:xfrm>
            <a:off x="6296833" y="909921"/>
            <a:ext cx="5895167" cy="7231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009FE3"/>
                </a:solidFill>
                <a:latin typeface="Arial"/>
                <a:cs typeface="Calibri"/>
              </a:rPr>
              <a:t>P</a:t>
            </a:r>
            <a:r>
              <a:rPr lang="en-GB" sz="2600" b="1" dirty="0">
                <a:solidFill>
                  <a:srgbClr val="000000"/>
                </a:solidFill>
                <a:latin typeface="Arial"/>
                <a:cs typeface="Calibri"/>
              </a:rPr>
              <a:t>rimed</a:t>
            </a:r>
            <a:r>
              <a:rPr lang="en-GB" sz="2600" b="1" dirty="0">
                <a:latin typeface="Arial"/>
                <a:cs typeface="Calibri"/>
              </a:rPr>
              <a:t> Emotional Agreement Task</a:t>
            </a:r>
            <a:endParaRPr lang="en-US" sz="2600" b="1" dirty="0">
              <a:latin typeface="Arial"/>
              <a:cs typeface="Calibri"/>
            </a:endParaRPr>
          </a:p>
        </p:txBody>
      </p:sp>
      <p:sp>
        <p:nvSpPr>
          <p:cNvPr id="21" name="Rectangle 20">
            <a:extLst>
              <a:ext uri="{FF2B5EF4-FFF2-40B4-BE49-F238E27FC236}">
                <a16:creationId xmlns:a16="http://schemas.microsoft.com/office/drawing/2014/main" id="{199449AF-8599-09CA-01FF-51E6BCCBE74F}"/>
              </a:ext>
            </a:extLst>
          </p:cNvPr>
          <p:cNvSpPr/>
          <p:nvPr/>
        </p:nvSpPr>
        <p:spPr>
          <a:xfrm flipV="1">
            <a:off x="6049711" y="2014314"/>
            <a:ext cx="46831" cy="3561866"/>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2616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C</a:t>
            </a:r>
            <a:r>
              <a:rPr lang="en-GB" sz="4000" b="1" dirty="0">
                <a:solidFill>
                  <a:srgbClr val="000000"/>
                </a:solidFill>
                <a:latin typeface="Arial"/>
                <a:ea typeface="+mj-lt"/>
                <a:cs typeface="Arial"/>
              </a:rPr>
              <a:t>ONCLUSION</a:t>
            </a:r>
            <a:endParaRPr lang="en-GB" sz="4000" dirty="0">
              <a:ea typeface="+mj-lt"/>
              <a:cs typeface="+mj-lt"/>
            </a:endParaRPr>
          </a:p>
        </p:txBody>
      </p:sp>
      <p:pic>
        <p:nvPicPr>
          <p:cNvPr id="3" name="Picture 7" descr="Graphical user interface&#10;&#10;Description automatically generated">
            <a:extLst>
              <a:ext uri="{FF2B5EF4-FFF2-40B4-BE49-F238E27FC236}">
                <a16:creationId xmlns:a16="http://schemas.microsoft.com/office/drawing/2014/main" id="{56817167-9190-6626-8843-C4B654CB6F09}"/>
              </a:ext>
            </a:extLst>
          </p:cNvPr>
          <p:cNvPicPr>
            <a:picLocks noChangeAspect="1"/>
          </p:cNvPicPr>
          <p:nvPr/>
        </p:nvPicPr>
        <p:blipFill>
          <a:blip r:embed="rId3"/>
          <a:stretch>
            <a:fillRect/>
          </a:stretch>
        </p:blipFill>
        <p:spPr>
          <a:xfrm>
            <a:off x="6653246" y="3914237"/>
            <a:ext cx="5236322" cy="2739508"/>
          </a:xfrm>
          <a:prstGeom prst="rect">
            <a:avLst/>
          </a:prstGeom>
        </p:spPr>
      </p:pic>
      <p:pic>
        <p:nvPicPr>
          <p:cNvPr id="10" name="Picture 12">
            <a:extLst>
              <a:ext uri="{FF2B5EF4-FFF2-40B4-BE49-F238E27FC236}">
                <a16:creationId xmlns:a16="http://schemas.microsoft.com/office/drawing/2014/main" id="{0B98113C-DD5B-DB5B-7FE8-FF1705E60EC0}"/>
              </a:ext>
            </a:extLst>
          </p:cNvPr>
          <p:cNvPicPr>
            <a:picLocks noChangeAspect="1"/>
          </p:cNvPicPr>
          <p:nvPr/>
        </p:nvPicPr>
        <p:blipFill>
          <a:blip r:embed="rId4"/>
          <a:stretch>
            <a:fillRect/>
          </a:stretch>
        </p:blipFill>
        <p:spPr>
          <a:xfrm>
            <a:off x="6650253" y="733839"/>
            <a:ext cx="5244402" cy="2960726"/>
          </a:xfrm>
          <a:prstGeom prst="rect">
            <a:avLst/>
          </a:prstGeom>
        </p:spPr>
      </p:pic>
      <p:sp>
        <p:nvSpPr>
          <p:cNvPr id="6" name="Content Placeholder 2">
            <a:extLst>
              <a:ext uri="{FF2B5EF4-FFF2-40B4-BE49-F238E27FC236}">
                <a16:creationId xmlns:a16="http://schemas.microsoft.com/office/drawing/2014/main" id="{979D524E-245A-404C-88B9-CC2E236329E5}"/>
              </a:ext>
            </a:extLst>
          </p:cNvPr>
          <p:cNvSpPr txBox="1">
            <a:spLocks/>
          </p:cNvSpPr>
          <p:nvPr/>
        </p:nvSpPr>
        <p:spPr>
          <a:xfrm>
            <a:off x="286042" y="1271233"/>
            <a:ext cx="6065912" cy="51448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Arial"/>
                <a:cs typeface="Calibri"/>
              </a:rPr>
              <a:t>Automatic System for Emotionally Expressive Motion Synthesis of Locomotion Animations</a:t>
            </a:r>
          </a:p>
          <a:p>
            <a:pPr marL="0" indent="0">
              <a:buNone/>
            </a:pPr>
            <a:endParaRPr lang="en-GB" sz="1050" dirty="0">
              <a:latin typeface="Arial"/>
              <a:cs typeface="Calibri"/>
            </a:endParaRPr>
          </a:p>
          <a:p>
            <a:r>
              <a:rPr lang="en-GB" sz="1800" dirty="0">
                <a:latin typeface="Arial"/>
                <a:cs typeface="Calibri"/>
              </a:rPr>
              <a:t>No need for extra data or training</a:t>
            </a:r>
            <a:endParaRPr lang="en-GB" sz="1050" dirty="0">
              <a:latin typeface="Arial"/>
              <a:cs typeface="Calibri"/>
            </a:endParaRPr>
          </a:p>
          <a:p>
            <a:pPr marL="0" indent="0">
              <a:buNone/>
            </a:pPr>
            <a:endParaRPr lang="en-GB" sz="1050" dirty="0">
              <a:latin typeface="Arial"/>
              <a:cs typeface="Calibri"/>
            </a:endParaRPr>
          </a:p>
          <a:p>
            <a:r>
              <a:rPr lang="en-GB" sz="1800" dirty="0">
                <a:latin typeface="Arial"/>
                <a:cs typeface="Calibri"/>
              </a:rPr>
              <a:t>Works with both Kinematic and Policy-Based Physics-Enabled Character Controllers</a:t>
            </a:r>
          </a:p>
          <a:p>
            <a:pPr marL="0" indent="0">
              <a:buNone/>
            </a:pPr>
            <a:endParaRPr lang="en-GB" sz="1000" dirty="0">
              <a:latin typeface="Arial"/>
              <a:cs typeface="Calibri"/>
            </a:endParaRPr>
          </a:p>
          <a:p>
            <a:r>
              <a:rPr lang="en-GB" sz="1800" dirty="0">
                <a:latin typeface="Arial"/>
                <a:cs typeface="Calibri"/>
              </a:rPr>
              <a:t>Emotions specified using the PAD Model</a:t>
            </a:r>
          </a:p>
          <a:p>
            <a:pPr marL="0" indent="0">
              <a:buNone/>
            </a:pPr>
            <a:endParaRPr lang="en-GB" sz="1000" dirty="0">
              <a:latin typeface="Arial"/>
              <a:cs typeface="Calibri"/>
            </a:endParaRPr>
          </a:p>
          <a:p>
            <a:r>
              <a:rPr lang="en-GB" sz="1800" dirty="0">
                <a:latin typeface="Arial"/>
                <a:cs typeface="Calibri"/>
              </a:rPr>
              <a:t>Emotional Prediction and Motion Synthesis in Real Time</a:t>
            </a:r>
          </a:p>
          <a:p>
            <a:pPr marL="0" indent="0">
              <a:buNone/>
            </a:pPr>
            <a:endParaRPr lang="en-GB" sz="1000" dirty="0">
              <a:latin typeface="Arial"/>
              <a:cs typeface="Calibri"/>
            </a:endParaRPr>
          </a:p>
          <a:p>
            <a:r>
              <a:rPr lang="en-GB" sz="1800" dirty="0">
                <a:latin typeface="Arial"/>
                <a:cs typeface="Calibri"/>
              </a:rPr>
              <a:t>Quality of synthesized motions validated through User Tests</a:t>
            </a:r>
          </a:p>
          <a:p>
            <a:pPr marL="0" indent="0">
              <a:buNone/>
            </a:pPr>
            <a:endParaRPr lang="en-GB" sz="1000" dirty="0">
              <a:latin typeface="Arial"/>
              <a:cs typeface="Calibri"/>
            </a:endParaRPr>
          </a:p>
          <a:p>
            <a:r>
              <a:rPr lang="en-GB" sz="1800" dirty="0">
                <a:latin typeface="Arial"/>
                <a:cs typeface="Calibri"/>
              </a:rPr>
              <a:t>Work accepted for publishing in IEEE ISM 2022</a:t>
            </a:r>
          </a:p>
        </p:txBody>
      </p:sp>
    </p:spTree>
    <p:extLst>
      <p:ext uri="{BB962C8B-B14F-4D97-AF65-F5344CB8AC3E}">
        <p14:creationId xmlns:p14="http://schemas.microsoft.com/office/powerpoint/2010/main" val="273363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0336213"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M</a:t>
            </a:r>
            <a:r>
              <a:rPr lang="en-GB" sz="4000" b="1" dirty="0">
                <a:solidFill>
                  <a:srgbClr val="000000"/>
                </a:solidFill>
                <a:latin typeface="Arial"/>
                <a:ea typeface="+mj-lt"/>
                <a:cs typeface="+mj-lt"/>
              </a:rPr>
              <a:t>OTIVATION</a:t>
            </a:r>
            <a:endParaRPr lang="en-GB" sz="4000" b="1" dirty="0">
              <a:latin typeface="Arial"/>
              <a:cs typeface="Calibri Light"/>
            </a:endParaRPr>
          </a:p>
        </p:txBody>
      </p:sp>
      <p:pic>
        <p:nvPicPr>
          <p:cNvPr id="10" name="Picture 10">
            <a:extLst>
              <a:ext uri="{FF2B5EF4-FFF2-40B4-BE49-F238E27FC236}">
                <a16:creationId xmlns:a16="http://schemas.microsoft.com/office/drawing/2014/main" id="{97819FBA-10DE-9777-0E1F-98E6980FE096}"/>
              </a:ext>
            </a:extLst>
          </p:cNvPr>
          <p:cNvPicPr>
            <a:picLocks noGrp="1" noChangeAspect="1"/>
          </p:cNvPicPr>
          <p:nvPr>
            <p:ph idx="1"/>
          </p:nvPr>
        </p:nvPicPr>
        <p:blipFill>
          <a:blip r:embed="rId3"/>
          <a:stretch>
            <a:fillRect/>
          </a:stretch>
        </p:blipFill>
        <p:spPr>
          <a:xfrm>
            <a:off x="5683079" y="231718"/>
            <a:ext cx="2161091" cy="2680532"/>
          </a:xfrm>
        </p:spPr>
      </p:pic>
      <p:pic>
        <p:nvPicPr>
          <p:cNvPr id="12" name="Picture 12">
            <a:extLst>
              <a:ext uri="{FF2B5EF4-FFF2-40B4-BE49-F238E27FC236}">
                <a16:creationId xmlns:a16="http://schemas.microsoft.com/office/drawing/2014/main" id="{77133D40-B774-071A-2CDF-7B0529E082C7}"/>
              </a:ext>
            </a:extLst>
          </p:cNvPr>
          <p:cNvPicPr>
            <a:picLocks noChangeAspect="1"/>
          </p:cNvPicPr>
          <p:nvPr/>
        </p:nvPicPr>
        <p:blipFill>
          <a:blip r:embed="rId4"/>
          <a:stretch>
            <a:fillRect/>
          </a:stretch>
        </p:blipFill>
        <p:spPr>
          <a:xfrm>
            <a:off x="411061" y="2029583"/>
            <a:ext cx="2743200" cy="3414026"/>
          </a:xfrm>
          <a:prstGeom prst="rect">
            <a:avLst/>
          </a:prstGeom>
        </p:spPr>
      </p:pic>
      <p:sp>
        <p:nvSpPr>
          <p:cNvPr id="14" name="Content Placeholder 2">
            <a:extLst>
              <a:ext uri="{FF2B5EF4-FFF2-40B4-BE49-F238E27FC236}">
                <a16:creationId xmlns:a16="http://schemas.microsoft.com/office/drawing/2014/main" id="{F301931C-8888-EBD4-342F-8154373EE581}"/>
              </a:ext>
            </a:extLst>
          </p:cNvPr>
          <p:cNvSpPr txBox="1">
            <a:spLocks/>
          </p:cNvSpPr>
          <p:nvPr/>
        </p:nvSpPr>
        <p:spPr>
          <a:xfrm>
            <a:off x="5682844" y="2916194"/>
            <a:ext cx="2161562" cy="5413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cs typeface="Calibri"/>
              </a:rPr>
              <a:t>"</a:t>
            </a:r>
            <a:r>
              <a:rPr lang="en-GB" sz="2400" dirty="0">
                <a:latin typeface="Arial"/>
                <a:cs typeface="Calibri"/>
              </a:rPr>
              <a:t>Angry</a:t>
            </a:r>
            <a:r>
              <a:rPr lang="en-GB" dirty="0">
                <a:cs typeface="Calibri"/>
              </a:rPr>
              <a:t>"</a:t>
            </a:r>
            <a:endParaRPr lang="en-US" dirty="0"/>
          </a:p>
        </p:txBody>
      </p:sp>
      <p:pic>
        <p:nvPicPr>
          <p:cNvPr id="15" name="Picture 15">
            <a:extLst>
              <a:ext uri="{FF2B5EF4-FFF2-40B4-BE49-F238E27FC236}">
                <a16:creationId xmlns:a16="http://schemas.microsoft.com/office/drawing/2014/main" id="{44110F26-57B2-8A11-9102-9691D3C12F6D}"/>
              </a:ext>
            </a:extLst>
          </p:cNvPr>
          <p:cNvPicPr>
            <a:picLocks noChangeAspect="1"/>
          </p:cNvPicPr>
          <p:nvPr/>
        </p:nvPicPr>
        <p:blipFill>
          <a:blip r:embed="rId5"/>
          <a:stretch>
            <a:fillRect/>
          </a:stretch>
        </p:blipFill>
        <p:spPr>
          <a:xfrm>
            <a:off x="8086987" y="225950"/>
            <a:ext cx="2162962" cy="2679990"/>
          </a:xfrm>
          <a:prstGeom prst="rect">
            <a:avLst/>
          </a:prstGeom>
        </p:spPr>
      </p:pic>
      <p:sp>
        <p:nvSpPr>
          <p:cNvPr id="17" name="Content Placeholder 2">
            <a:extLst>
              <a:ext uri="{FF2B5EF4-FFF2-40B4-BE49-F238E27FC236}">
                <a16:creationId xmlns:a16="http://schemas.microsoft.com/office/drawing/2014/main" id="{04EC4428-9191-026E-12C1-8EB32DEE495C}"/>
              </a:ext>
            </a:extLst>
          </p:cNvPr>
          <p:cNvSpPr txBox="1">
            <a:spLocks/>
          </p:cNvSpPr>
          <p:nvPr/>
        </p:nvSpPr>
        <p:spPr>
          <a:xfrm>
            <a:off x="901118" y="5397937"/>
            <a:ext cx="1763087" cy="7231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cs typeface="Calibri"/>
              </a:rPr>
              <a:t>"</a:t>
            </a:r>
            <a:r>
              <a:rPr lang="en-GB" sz="2400" dirty="0">
                <a:latin typeface="Arial"/>
                <a:cs typeface="Calibri"/>
              </a:rPr>
              <a:t>Neutral</a:t>
            </a:r>
            <a:r>
              <a:rPr lang="en-GB" dirty="0">
                <a:cs typeface="Calibri"/>
              </a:rPr>
              <a:t>"</a:t>
            </a:r>
            <a:endParaRPr lang="en-US" dirty="0"/>
          </a:p>
        </p:txBody>
      </p:sp>
      <p:pic>
        <p:nvPicPr>
          <p:cNvPr id="18" name="Picture 18">
            <a:extLst>
              <a:ext uri="{FF2B5EF4-FFF2-40B4-BE49-F238E27FC236}">
                <a16:creationId xmlns:a16="http://schemas.microsoft.com/office/drawing/2014/main" id="{4BF87062-1254-77DF-5C52-6BF2468769CC}"/>
              </a:ext>
            </a:extLst>
          </p:cNvPr>
          <p:cNvPicPr>
            <a:picLocks noChangeAspect="1"/>
          </p:cNvPicPr>
          <p:nvPr/>
        </p:nvPicPr>
        <p:blipFill>
          <a:blip r:embed="rId6"/>
          <a:stretch>
            <a:fillRect/>
          </a:stretch>
        </p:blipFill>
        <p:spPr>
          <a:xfrm>
            <a:off x="4458748" y="3560574"/>
            <a:ext cx="2162961" cy="2679989"/>
          </a:xfrm>
          <a:prstGeom prst="rect">
            <a:avLst/>
          </a:prstGeom>
        </p:spPr>
      </p:pic>
      <p:sp>
        <p:nvSpPr>
          <p:cNvPr id="20" name="Content Placeholder 2">
            <a:extLst>
              <a:ext uri="{FF2B5EF4-FFF2-40B4-BE49-F238E27FC236}">
                <a16:creationId xmlns:a16="http://schemas.microsoft.com/office/drawing/2014/main" id="{1DBF34DB-3AA8-605C-53EB-55FD38D7BDDE}"/>
              </a:ext>
            </a:extLst>
          </p:cNvPr>
          <p:cNvSpPr txBox="1">
            <a:spLocks/>
          </p:cNvSpPr>
          <p:nvPr/>
        </p:nvSpPr>
        <p:spPr>
          <a:xfrm>
            <a:off x="8087688" y="2909203"/>
            <a:ext cx="2161562" cy="5413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cs typeface="Calibri"/>
              </a:rPr>
              <a:t>"</a:t>
            </a:r>
            <a:r>
              <a:rPr lang="en-GB" sz="2400" dirty="0">
                <a:latin typeface="Arial"/>
                <a:cs typeface="Calibri"/>
              </a:rPr>
              <a:t>Confident</a:t>
            </a:r>
            <a:r>
              <a:rPr lang="en-GB" dirty="0">
                <a:cs typeface="Calibri"/>
              </a:rPr>
              <a:t>"</a:t>
            </a:r>
            <a:endParaRPr lang="en-US" dirty="0"/>
          </a:p>
        </p:txBody>
      </p:sp>
      <p:sp>
        <p:nvSpPr>
          <p:cNvPr id="21" name="Content Placeholder 2">
            <a:extLst>
              <a:ext uri="{FF2B5EF4-FFF2-40B4-BE49-F238E27FC236}">
                <a16:creationId xmlns:a16="http://schemas.microsoft.com/office/drawing/2014/main" id="{CD608CAE-CF38-2340-6A97-C546EB473BE9}"/>
              </a:ext>
            </a:extLst>
          </p:cNvPr>
          <p:cNvSpPr txBox="1">
            <a:spLocks/>
          </p:cNvSpPr>
          <p:nvPr/>
        </p:nvSpPr>
        <p:spPr>
          <a:xfrm>
            <a:off x="4459450" y="6243826"/>
            <a:ext cx="2161562" cy="5413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Arial"/>
                <a:cs typeface="Calibri"/>
              </a:rPr>
              <a:t>"</a:t>
            </a:r>
            <a:r>
              <a:rPr lang="en-GB" sz="2400" dirty="0">
                <a:latin typeface="Arial"/>
                <a:cs typeface="Calibri"/>
              </a:rPr>
              <a:t>Energized</a:t>
            </a:r>
            <a:r>
              <a:rPr lang="en-GB" dirty="0">
                <a:latin typeface="Arial"/>
                <a:cs typeface="Calibri"/>
              </a:rPr>
              <a:t>"</a:t>
            </a:r>
            <a:endParaRPr lang="en-US">
              <a:latin typeface="Arial"/>
              <a:cs typeface="Arial"/>
            </a:endParaRPr>
          </a:p>
        </p:txBody>
      </p:sp>
      <p:pic>
        <p:nvPicPr>
          <p:cNvPr id="22" name="Picture 22">
            <a:extLst>
              <a:ext uri="{FF2B5EF4-FFF2-40B4-BE49-F238E27FC236}">
                <a16:creationId xmlns:a16="http://schemas.microsoft.com/office/drawing/2014/main" id="{280BE1EA-625B-6CFB-E9A2-3F3B2686F854}"/>
              </a:ext>
            </a:extLst>
          </p:cNvPr>
          <p:cNvPicPr>
            <a:picLocks noChangeAspect="1"/>
          </p:cNvPicPr>
          <p:nvPr/>
        </p:nvPicPr>
        <p:blipFill>
          <a:blip r:embed="rId7"/>
          <a:stretch>
            <a:fillRect/>
          </a:stretch>
        </p:blipFill>
        <p:spPr>
          <a:xfrm>
            <a:off x="6868268" y="3556013"/>
            <a:ext cx="2153612" cy="2682119"/>
          </a:xfrm>
          <a:prstGeom prst="rect">
            <a:avLst/>
          </a:prstGeom>
        </p:spPr>
      </p:pic>
      <p:sp>
        <p:nvSpPr>
          <p:cNvPr id="23" name="Content Placeholder 2">
            <a:extLst>
              <a:ext uri="{FF2B5EF4-FFF2-40B4-BE49-F238E27FC236}">
                <a16:creationId xmlns:a16="http://schemas.microsoft.com/office/drawing/2014/main" id="{65D4CF2C-005E-CE4B-D8C3-2FED77AED142}"/>
              </a:ext>
            </a:extLst>
          </p:cNvPr>
          <p:cNvSpPr txBox="1">
            <a:spLocks/>
          </p:cNvSpPr>
          <p:nvPr/>
        </p:nvSpPr>
        <p:spPr>
          <a:xfrm>
            <a:off x="6871283" y="6236835"/>
            <a:ext cx="2161562" cy="5413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cs typeface="Calibri"/>
              </a:rPr>
              <a:t>"</a:t>
            </a:r>
            <a:r>
              <a:rPr lang="en-GB" sz="2400" dirty="0">
                <a:latin typeface="Arial"/>
                <a:cs typeface="Calibri"/>
              </a:rPr>
              <a:t>Sad</a:t>
            </a:r>
            <a:r>
              <a:rPr lang="en-GB" dirty="0">
                <a:cs typeface="Calibri"/>
              </a:rPr>
              <a:t>"</a:t>
            </a:r>
            <a:endParaRPr lang="en-US" dirty="0"/>
          </a:p>
        </p:txBody>
      </p:sp>
      <p:pic>
        <p:nvPicPr>
          <p:cNvPr id="24" name="Picture 24">
            <a:extLst>
              <a:ext uri="{FF2B5EF4-FFF2-40B4-BE49-F238E27FC236}">
                <a16:creationId xmlns:a16="http://schemas.microsoft.com/office/drawing/2014/main" id="{D9B17D43-C7D6-ACFD-BAC4-2CF2C67348CF}"/>
              </a:ext>
            </a:extLst>
          </p:cNvPr>
          <p:cNvPicPr>
            <a:picLocks noChangeAspect="1"/>
          </p:cNvPicPr>
          <p:nvPr/>
        </p:nvPicPr>
        <p:blipFill>
          <a:blip r:embed="rId8"/>
          <a:stretch>
            <a:fillRect/>
          </a:stretch>
        </p:blipFill>
        <p:spPr>
          <a:xfrm>
            <a:off x="9282418" y="3560574"/>
            <a:ext cx="2162962" cy="2679989"/>
          </a:xfrm>
          <a:prstGeom prst="rect">
            <a:avLst/>
          </a:prstGeom>
        </p:spPr>
      </p:pic>
      <p:sp>
        <p:nvSpPr>
          <p:cNvPr id="25" name="Content Placeholder 2">
            <a:extLst>
              <a:ext uri="{FF2B5EF4-FFF2-40B4-BE49-F238E27FC236}">
                <a16:creationId xmlns:a16="http://schemas.microsoft.com/office/drawing/2014/main" id="{410DA181-FE9C-3E1D-D13A-77F9C9B826DC}"/>
              </a:ext>
            </a:extLst>
          </p:cNvPr>
          <p:cNvSpPr txBox="1">
            <a:spLocks/>
          </p:cNvSpPr>
          <p:nvPr/>
        </p:nvSpPr>
        <p:spPr>
          <a:xfrm>
            <a:off x="9283117" y="6243825"/>
            <a:ext cx="2161562" cy="5413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cs typeface="Calibri"/>
              </a:rPr>
              <a:t>"</a:t>
            </a:r>
            <a:r>
              <a:rPr lang="en-GB" sz="2400" dirty="0">
                <a:latin typeface="Arial"/>
                <a:cs typeface="Calibri"/>
              </a:rPr>
              <a:t>Afraid</a:t>
            </a:r>
            <a:r>
              <a:rPr lang="en-GB" dirty="0">
                <a:cs typeface="Calibri"/>
              </a:rPr>
              <a:t>"</a:t>
            </a:r>
            <a:endParaRPr lang="en-US" dirty="0"/>
          </a:p>
        </p:txBody>
      </p:sp>
      <p:sp>
        <p:nvSpPr>
          <p:cNvPr id="26" name="Rectangle 25">
            <a:extLst>
              <a:ext uri="{FF2B5EF4-FFF2-40B4-BE49-F238E27FC236}">
                <a16:creationId xmlns:a16="http://schemas.microsoft.com/office/drawing/2014/main" id="{FBD2C4FC-3946-764C-B206-D6732EA533A7}"/>
              </a:ext>
            </a:extLst>
          </p:cNvPr>
          <p:cNvSpPr/>
          <p:nvPr/>
        </p:nvSpPr>
        <p:spPr>
          <a:xfrm>
            <a:off x="1157142" y="5945251"/>
            <a:ext cx="1250551" cy="49004"/>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ontent Placeholder 2">
            <a:extLst>
              <a:ext uri="{FF2B5EF4-FFF2-40B4-BE49-F238E27FC236}">
                <a16:creationId xmlns:a16="http://schemas.microsoft.com/office/drawing/2014/main" id="{3CBAB1CC-7534-0EFD-6C64-913425896988}"/>
              </a:ext>
            </a:extLst>
          </p:cNvPr>
          <p:cNvSpPr txBox="1">
            <a:spLocks/>
          </p:cNvSpPr>
          <p:nvPr/>
        </p:nvSpPr>
        <p:spPr>
          <a:xfrm>
            <a:off x="775283" y="5992156"/>
            <a:ext cx="200776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[The Sims 4, Maxis, 2014]</a:t>
            </a:r>
            <a:endParaRPr lang="en-US" sz="1200">
              <a:latin typeface="Arial"/>
              <a:cs typeface="Calibri"/>
            </a:endParaRPr>
          </a:p>
        </p:txBody>
      </p:sp>
    </p:spTree>
    <p:extLst>
      <p:ext uri="{BB962C8B-B14F-4D97-AF65-F5344CB8AC3E}">
        <p14:creationId xmlns:p14="http://schemas.microsoft.com/office/powerpoint/2010/main" val="1004118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885" y="1210286"/>
            <a:ext cx="10396903" cy="2387600"/>
          </a:xfrm>
        </p:spPr>
        <p:txBody>
          <a:bodyPr>
            <a:normAutofit/>
          </a:bodyPr>
          <a:lstStyle/>
          <a:p>
            <a:r>
              <a:rPr lang="en-GB" sz="4000" b="1" dirty="0">
                <a:latin typeface="Arial"/>
                <a:ea typeface="+mj-lt"/>
                <a:cs typeface="+mj-lt"/>
              </a:rPr>
              <a:t>Thank you for listening!</a:t>
            </a:r>
            <a:endParaRPr lang="en-US" dirty="0"/>
          </a:p>
        </p:txBody>
      </p:sp>
      <p:sp>
        <p:nvSpPr>
          <p:cNvPr id="6" name="Rectangle 5">
            <a:extLst>
              <a:ext uri="{FF2B5EF4-FFF2-40B4-BE49-F238E27FC236}">
                <a16:creationId xmlns:a16="http://schemas.microsoft.com/office/drawing/2014/main" id="{F2BBA4E8-D2D1-75AE-067C-49C1357F6BB2}"/>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descr="A picture containing text&#10;&#10;Description automatically generated">
            <a:extLst>
              <a:ext uri="{FF2B5EF4-FFF2-40B4-BE49-F238E27FC236}">
                <a16:creationId xmlns:a16="http://schemas.microsoft.com/office/drawing/2014/main" id="{B250215F-6F0A-30FF-A9FF-52CAA345AB1B}"/>
              </a:ext>
            </a:extLst>
          </p:cNvPr>
          <p:cNvPicPr>
            <a:picLocks noChangeAspect="1"/>
          </p:cNvPicPr>
          <p:nvPr/>
        </p:nvPicPr>
        <p:blipFill>
          <a:blip r:embed="rId2"/>
          <a:stretch>
            <a:fillRect/>
          </a:stretch>
        </p:blipFill>
        <p:spPr>
          <a:xfrm>
            <a:off x="4927722" y="5637702"/>
            <a:ext cx="2343882" cy="916597"/>
          </a:xfrm>
          <a:prstGeom prst="rect">
            <a:avLst/>
          </a:prstGeom>
        </p:spPr>
      </p:pic>
      <p:sp>
        <p:nvSpPr>
          <p:cNvPr id="8" name="Rectangle 7">
            <a:extLst>
              <a:ext uri="{FF2B5EF4-FFF2-40B4-BE49-F238E27FC236}">
                <a16:creationId xmlns:a16="http://schemas.microsoft.com/office/drawing/2014/main" id="{C304186C-0983-B4F1-B0EF-7AF7F7A935B8}"/>
              </a:ext>
            </a:extLst>
          </p:cNvPr>
          <p:cNvSpPr/>
          <p:nvPr/>
        </p:nvSpPr>
        <p:spPr>
          <a:xfrm>
            <a:off x="-1746739" y="326780"/>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FEFF036-5297-E5CB-6844-0E6E2C2790F2}"/>
              </a:ext>
            </a:extLst>
          </p:cNvPr>
          <p:cNvSpPr/>
          <p:nvPr/>
        </p:nvSpPr>
        <p:spPr>
          <a:xfrm>
            <a:off x="10503877" y="6510703"/>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170928E-E124-002E-4774-AD9FB72D221A}"/>
              </a:ext>
            </a:extLst>
          </p:cNvPr>
          <p:cNvSpPr/>
          <p:nvPr/>
        </p:nvSpPr>
        <p:spPr>
          <a:xfrm>
            <a:off x="8921262" y="6100395"/>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btitle 4">
            <a:extLst>
              <a:ext uri="{FF2B5EF4-FFF2-40B4-BE49-F238E27FC236}">
                <a16:creationId xmlns:a16="http://schemas.microsoft.com/office/drawing/2014/main" id="{EE0D7347-32DF-F1EA-9B50-E9875BC148A4}"/>
              </a:ext>
            </a:extLst>
          </p:cNvPr>
          <p:cNvSpPr>
            <a:spLocks noGrp="1"/>
          </p:cNvSpPr>
          <p:nvPr>
            <p:ph type="subTitle" idx="1"/>
          </p:nvPr>
        </p:nvSpPr>
        <p:spPr/>
        <p:txBody>
          <a:bodyPr/>
          <a:lstStyle/>
          <a:p>
            <a:r>
              <a:rPr lang="en-GB" dirty="0">
                <a:solidFill>
                  <a:schemeClr val="tx1">
                    <a:lumMod val="50000"/>
                    <a:lumOff val="50000"/>
                  </a:schemeClr>
                </a:solidFill>
              </a:rPr>
              <a:t>More Info at: </a:t>
            </a:r>
            <a:r>
              <a:rPr lang="en-GB"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https://heroufenix.github.io/expressive_animations_web/</a:t>
            </a:r>
            <a:r>
              <a:rPr lang="en-GB" dirty="0">
                <a:solidFill>
                  <a:schemeClr val="tx1">
                    <a:lumMod val="50000"/>
                    <a:lumOff val="50000"/>
                  </a:schemeClr>
                </a:solidFill>
              </a:rPr>
              <a:t> </a:t>
            </a:r>
          </a:p>
        </p:txBody>
      </p:sp>
    </p:spTree>
    <p:extLst>
      <p:ext uri="{BB962C8B-B14F-4D97-AF65-F5344CB8AC3E}">
        <p14:creationId xmlns:p14="http://schemas.microsoft.com/office/powerpoint/2010/main" val="2853993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87515E-7AA7-B25C-7162-49407BD6E8E1}"/>
              </a:ext>
            </a:extLst>
          </p:cNvPr>
          <p:cNvSpPr>
            <a:spLocks noGrp="1"/>
          </p:cNvSpPr>
          <p:nvPr>
            <p:ph idx="1"/>
          </p:nvPr>
        </p:nvSpPr>
        <p:spPr/>
        <p:txBody>
          <a:bodyPr vert="horz" lIns="91440" tIns="45720" rIns="91440" bIns="45720" rtlCol="0" anchor="t">
            <a:normAutofit lnSpcReduction="10000"/>
          </a:bodyPr>
          <a:lstStyle/>
          <a:p>
            <a:r>
              <a:rPr lang="en-GB" dirty="0">
                <a:latin typeface="Arial"/>
                <a:cs typeface="Calibri"/>
              </a:rPr>
              <a:t>Motivation</a:t>
            </a:r>
            <a:endParaRPr lang="en-US">
              <a:latin typeface="Arial"/>
              <a:cs typeface="Arial"/>
            </a:endParaRPr>
          </a:p>
          <a:p>
            <a:endParaRPr lang="en-GB" dirty="0">
              <a:latin typeface="Arial"/>
              <a:cs typeface="Calibri"/>
            </a:endParaRPr>
          </a:p>
          <a:p>
            <a:r>
              <a:rPr lang="en-GB" dirty="0">
                <a:latin typeface="Arial"/>
                <a:cs typeface="Calibri"/>
              </a:rPr>
              <a:t>Related Work</a:t>
            </a:r>
          </a:p>
          <a:p>
            <a:endParaRPr lang="en-GB" dirty="0">
              <a:latin typeface="Arial"/>
              <a:cs typeface="Calibri"/>
            </a:endParaRPr>
          </a:p>
          <a:p>
            <a:r>
              <a:rPr lang="en-GB" dirty="0">
                <a:latin typeface="Arial"/>
                <a:cs typeface="Calibri"/>
              </a:rPr>
              <a:t>Emotionally Expressive Motion Controller</a:t>
            </a:r>
          </a:p>
          <a:p>
            <a:endParaRPr lang="en-GB" dirty="0">
              <a:latin typeface="Arial"/>
              <a:cs typeface="Calibri"/>
            </a:endParaRPr>
          </a:p>
          <a:p>
            <a:r>
              <a:rPr lang="en-GB" dirty="0">
                <a:latin typeface="Arial"/>
                <a:cs typeface="Calibri"/>
              </a:rPr>
              <a:t>User Testing</a:t>
            </a:r>
          </a:p>
          <a:p>
            <a:endParaRPr lang="en-GB" dirty="0">
              <a:latin typeface="Arial"/>
              <a:cs typeface="Calibri"/>
            </a:endParaRPr>
          </a:p>
          <a:p>
            <a:r>
              <a:rPr lang="en-GB" dirty="0">
                <a:latin typeface="Arial"/>
                <a:cs typeface="Calibri"/>
              </a:rPr>
              <a:t>Conclusion</a:t>
            </a:r>
          </a:p>
        </p:txBody>
      </p:sp>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0336213"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I</a:t>
            </a:r>
            <a:r>
              <a:rPr lang="en-GB" sz="4000" b="1" dirty="0">
                <a:latin typeface="Arial"/>
                <a:ea typeface="+mj-lt"/>
                <a:cs typeface="+mj-lt"/>
              </a:rPr>
              <a:t>NDEX</a:t>
            </a:r>
            <a:endParaRPr lang="en-GB" sz="4000" b="1" dirty="0">
              <a:latin typeface="Arial"/>
              <a:cs typeface="Calibri Light"/>
            </a:endParaRPr>
          </a:p>
        </p:txBody>
      </p:sp>
    </p:spTree>
    <p:extLst>
      <p:ext uri="{BB962C8B-B14F-4D97-AF65-F5344CB8AC3E}">
        <p14:creationId xmlns:p14="http://schemas.microsoft.com/office/powerpoint/2010/main" val="4160450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0336213"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B</a:t>
            </a:r>
            <a:r>
              <a:rPr lang="en-GB" sz="4000" b="1" dirty="0">
                <a:solidFill>
                  <a:srgbClr val="000000"/>
                </a:solidFill>
                <a:latin typeface="Arial"/>
                <a:ea typeface="+mj-lt"/>
                <a:cs typeface="Arial"/>
              </a:rPr>
              <a:t>ACKGROUND</a:t>
            </a:r>
            <a:r>
              <a:rPr lang="en-GB" sz="4000" b="1" dirty="0">
                <a:solidFill>
                  <a:srgbClr val="000000"/>
                </a:solidFill>
                <a:latin typeface="Arial"/>
                <a:ea typeface="+mj-lt"/>
                <a:cs typeface="+mj-lt"/>
              </a:rPr>
              <a:t> – Computer Animation</a:t>
            </a:r>
            <a:endParaRPr lang="en-GB" sz="4000" b="1" dirty="0">
              <a:latin typeface="Arial"/>
              <a:cs typeface="Calibri Light"/>
            </a:endParaRPr>
          </a:p>
        </p:txBody>
      </p:sp>
      <p:pic>
        <p:nvPicPr>
          <p:cNvPr id="2" name="Picture 2" descr="A picture containing way, sidewalk&#10;&#10;Description automatically generated">
            <a:extLst>
              <a:ext uri="{FF2B5EF4-FFF2-40B4-BE49-F238E27FC236}">
                <a16:creationId xmlns:a16="http://schemas.microsoft.com/office/drawing/2014/main" id="{8205A730-9FFC-5DA1-3C62-E2B2D7B588E2}"/>
              </a:ext>
            </a:extLst>
          </p:cNvPr>
          <p:cNvPicPr>
            <a:picLocks noChangeAspect="1"/>
          </p:cNvPicPr>
          <p:nvPr/>
        </p:nvPicPr>
        <p:blipFill>
          <a:blip r:embed="rId3"/>
          <a:stretch>
            <a:fillRect/>
          </a:stretch>
        </p:blipFill>
        <p:spPr>
          <a:xfrm>
            <a:off x="223100" y="1616445"/>
            <a:ext cx="3403076" cy="1904719"/>
          </a:xfrm>
          <a:prstGeom prst="rect">
            <a:avLst/>
          </a:prstGeom>
        </p:spPr>
      </p:pic>
      <p:sp>
        <p:nvSpPr>
          <p:cNvPr id="4" name="Content Placeholder 2">
            <a:extLst>
              <a:ext uri="{FF2B5EF4-FFF2-40B4-BE49-F238E27FC236}">
                <a16:creationId xmlns:a16="http://schemas.microsoft.com/office/drawing/2014/main" id="{2FA0324F-89E4-2C8E-31D9-03AE505FF3E9}"/>
              </a:ext>
            </a:extLst>
          </p:cNvPr>
          <p:cNvSpPr txBox="1">
            <a:spLocks/>
          </p:cNvSpPr>
          <p:nvPr/>
        </p:nvSpPr>
        <p:spPr>
          <a:xfrm>
            <a:off x="3901984" y="810226"/>
            <a:ext cx="3719147" cy="71524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009FE3"/>
                </a:solidFill>
                <a:latin typeface="Arial"/>
                <a:cs typeface="Calibri"/>
              </a:rPr>
              <a:t>K</a:t>
            </a:r>
            <a:r>
              <a:rPr lang="en-GB" sz="2600" b="1" dirty="0">
                <a:latin typeface="Arial"/>
                <a:cs typeface="Calibri"/>
              </a:rPr>
              <a:t>inematic Controllers</a:t>
            </a:r>
            <a:endParaRPr lang="en-US" sz="2600" b="1">
              <a:latin typeface="Arial"/>
              <a:cs typeface="Calibri"/>
            </a:endParaRPr>
          </a:p>
        </p:txBody>
      </p:sp>
      <p:sp>
        <p:nvSpPr>
          <p:cNvPr id="8" name="Content Placeholder 2">
            <a:extLst>
              <a:ext uri="{FF2B5EF4-FFF2-40B4-BE49-F238E27FC236}">
                <a16:creationId xmlns:a16="http://schemas.microsoft.com/office/drawing/2014/main" id="{E0B4FC73-84EC-F366-B834-2EA94BC76756}"/>
              </a:ext>
            </a:extLst>
          </p:cNvPr>
          <p:cNvSpPr txBox="1">
            <a:spLocks/>
          </p:cNvSpPr>
          <p:nvPr/>
        </p:nvSpPr>
        <p:spPr>
          <a:xfrm>
            <a:off x="571035" y="3517621"/>
            <a:ext cx="271477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[Bandai-Namco Research Inc., 2022]</a:t>
            </a:r>
            <a:endParaRPr lang="en-US" sz="1200" dirty="0">
              <a:latin typeface="Arial"/>
              <a:cs typeface="Calibri"/>
            </a:endParaRPr>
          </a:p>
        </p:txBody>
      </p:sp>
      <p:sp>
        <p:nvSpPr>
          <p:cNvPr id="10" name="Rectangle 9">
            <a:extLst>
              <a:ext uri="{FF2B5EF4-FFF2-40B4-BE49-F238E27FC236}">
                <a16:creationId xmlns:a16="http://schemas.microsoft.com/office/drawing/2014/main" id="{F1065F9F-1A14-1BF9-EDD3-5961BD3E24D5}"/>
              </a:ext>
            </a:extLst>
          </p:cNvPr>
          <p:cNvSpPr/>
          <p:nvPr/>
        </p:nvSpPr>
        <p:spPr>
          <a:xfrm>
            <a:off x="4077939" y="3604407"/>
            <a:ext cx="8036046" cy="3603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E269E085-E452-40C6-E78C-0E7908E8C8D4}"/>
              </a:ext>
            </a:extLst>
          </p:cNvPr>
          <p:cNvSpPr txBox="1">
            <a:spLocks/>
          </p:cNvSpPr>
          <p:nvPr/>
        </p:nvSpPr>
        <p:spPr>
          <a:xfrm>
            <a:off x="3901984" y="5987113"/>
            <a:ext cx="3789848" cy="7309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009FE3"/>
                </a:solidFill>
                <a:latin typeface="Arial"/>
                <a:cs typeface="Calibri"/>
              </a:rPr>
              <a:t>P</a:t>
            </a:r>
            <a:r>
              <a:rPr lang="en-GB" sz="2600" b="1" dirty="0">
                <a:latin typeface="Arial"/>
                <a:cs typeface="Calibri"/>
              </a:rPr>
              <a:t>hysics Controllers</a:t>
            </a:r>
            <a:endParaRPr lang="en-US" sz="2600" b="1">
              <a:latin typeface="Arial"/>
              <a:cs typeface="Arial"/>
            </a:endParaRPr>
          </a:p>
        </p:txBody>
      </p:sp>
      <p:pic>
        <p:nvPicPr>
          <p:cNvPr id="14" name="Picture 14" descr="Graphical user interface&#10;&#10;Description automatically generated">
            <a:extLst>
              <a:ext uri="{FF2B5EF4-FFF2-40B4-BE49-F238E27FC236}">
                <a16:creationId xmlns:a16="http://schemas.microsoft.com/office/drawing/2014/main" id="{159573FB-01FC-47DC-82B7-9B920788BECE}"/>
              </a:ext>
            </a:extLst>
          </p:cNvPr>
          <p:cNvPicPr>
            <a:picLocks noChangeAspect="1"/>
          </p:cNvPicPr>
          <p:nvPr/>
        </p:nvPicPr>
        <p:blipFill>
          <a:blip r:embed="rId4"/>
          <a:stretch>
            <a:fillRect/>
          </a:stretch>
        </p:blipFill>
        <p:spPr>
          <a:xfrm>
            <a:off x="5282152" y="1706938"/>
            <a:ext cx="2774622" cy="1519483"/>
          </a:xfrm>
          <a:prstGeom prst="rect">
            <a:avLst/>
          </a:prstGeom>
        </p:spPr>
      </p:pic>
      <p:sp>
        <p:nvSpPr>
          <p:cNvPr id="15" name="Content Placeholder 2">
            <a:extLst>
              <a:ext uri="{FF2B5EF4-FFF2-40B4-BE49-F238E27FC236}">
                <a16:creationId xmlns:a16="http://schemas.microsoft.com/office/drawing/2014/main" id="{661CC403-15D2-10AF-63F2-AD9E3D5EB50E}"/>
              </a:ext>
            </a:extLst>
          </p:cNvPr>
          <p:cNvSpPr txBox="1">
            <a:spLocks/>
          </p:cNvSpPr>
          <p:nvPr/>
        </p:nvSpPr>
        <p:spPr>
          <a:xfrm>
            <a:off x="5315860" y="3203393"/>
            <a:ext cx="271477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[Blender, 2022]</a:t>
            </a:r>
            <a:endParaRPr lang="en-US" sz="1200" dirty="0">
              <a:latin typeface="Arial"/>
              <a:cs typeface="Calibri"/>
            </a:endParaRPr>
          </a:p>
        </p:txBody>
      </p:sp>
      <p:pic>
        <p:nvPicPr>
          <p:cNvPr id="17" name="Picture 17">
            <a:extLst>
              <a:ext uri="{FF2B5EF4-FFF2-40B4-BE49-F238E27FC236}">
                <a16:creationId xmlns:a16="http://schemas.microsoft.com/office/drawing/2014/main" id="{7D1B6E50-B9F0-E0AA-5672-02AB5712F1C1}"/>
              </a:ext>
            </a:extLst>
          </p:cNvPr>
          <p:cNvPicPr>
            <a:picLocks noChangeAspect="1"/>
          </p:cNvPicPr>
          <p:nvPr/>
        </p:nvPicPr>
        <p:blipFill>
          <a:blip r:embed="rId5"/>
          <a:stretch>
            <a:fillRect/>
          </a:stretch>
        </p:blipFill>
        <p:spPr>
          <a:xfrm>
            <a:off x="5134227" y="3854920"/>
            <a:ext cx="3208149" cy="1839924"/>
          </a:xfrm>
          <a:prstGeom prst="rect">
            <a:avLst/>
          </a:prstGeom>
        </p:spPr>
      </p:pic>
      <p:sp>
        <p:nvSpPr>
          <p:cNvPr id="18" name="Content Placeholder 2">
            <a:extLst>
              <a:ext uri="{FF2B5EF4-FFF2-40B4-BE49-F238E27FC236}">
                <a16:creationId xmlns:a16="http://schemas.microsoft.com/office/drawing/2014/main" id="{B986B8C2-B061-DA0C-B2B5-FE44F45CE9B6}"/>
              </a:ext>
            </a:extLst>
          </p:cNvPr>
          <p:cNvSpPr txBox="1">
            <a:spLocks/>
          </p:cNvSpPr>
          <p:nvPr/>
        </p:nvSpPr>
        <p:spPr>
          <a:xfrm>
            <a:off x="5132850" y="5693640"/>
            <a:ext cx="3212012"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err="1">
                <a:latin typeface="Arial"/>
                <a:ea typeface="+mn-lt"/>
                <a:cs typeface="+mn-lt"/>
              </a:rPr>
              <a:t>DeepMimic</a:t>
            </a:r>
            <a:r>
              <a:rPr lang="en-GB" sz="1200" dirty="0">
                <a:latin typeface="Arial"/>
                <a:ea typeface="+mn-lt"/>
                <a:cs typeface="+mn-lt"/>
              </a:rPr>
              <a:t>, Li-</a:t>
            </a:r>
            <a:r>
              <a:rPr lang="en-GB" sz="1200" dirty="0" err="1">
                <a:latin typeface="Arial"/>
                <a:cs typeface="Calibri"/>
              </a:rPr>
              <a:t>Ke</a:t>
            </a:r>
            <a:r>
              <a:rPr lang="en-GB" sz="1200" dirty="0">
                <a:latin typeface="Arial"/>
                <a:ea typeface="+mn-lt"/>
                <a:cs typeface="+mn-lt"/>
              </a:rPr>
              <a:t> Ma</a:t>
            </a:r>
            <a:r>
              <a:rPr lang="en-GB" sz="1200" dirty="0">
                <a:latin typeface="Arial"/>
                <a:cs typeface="Calibri"/>
              </a:rPr>
              <a:t> et al., 2021]</a:t>
            </a:r>
            <a:endParaRPr lang="en-US" sz="1200" dirty="0">
              <a:latin typeface="Arial"/>
              <a:cs typeface="Calibri"/>
            </a:endParaRPr>
          </a:p>
        </p:txBody>
      </p:sp>
      <p:pic>
        <p:nvPicPr>
          <p:cNvPr id="19" name="Picture 19">
            <a:extLst>
              <a:ext uri="{FF2B5EF4-FFF2-40B4-BE49-F238E27FC236}">
                <a16:creationId xmlns:a16="http://schemas.microsoft.com/office/drawing/2014/main" id="{8E20BBB7-6161-BC41-E1DE-E49CE1B79947}"/>
              </a:ext>
            </a:extLst>
          </p:cNvPr>
          <p:cNvPicPr>
            <a:picLocks noChangeAspect="1"/>
          </p:cNvPicPr>
          <p:nvPr/>
        </p:nvPicPr>
        <p:blipFill>
          <a:blip r:embed="rId6"/>
          <a:stretch>
            <a:fillRect/>
          </a:stretch>
        </p:blipFill>
        <p:spPr>
          <a:xfrm>
            <a:off x="8590322" y="4442671"/>
            <a:ext cx="3046708" cy="1812216"/>
          </a:xfrm>
          <a:prstGeom prst="rect">
            <a:avLst/>
          </a:prstGeom>
        </p:spPr>
      </p:pic>
      <p:sp>
        <p:nvSpPr>
          <p:cNvPr id="20" name="Content Placeholder 2">
            <a:extLst>
              <a:ext uri="{FF2B5EF4-FFF2-40B4-BE49-F238E27FC236}">
                <a16:creationId xmlns:a16="http://schemas.microsoft.com/office/drawing/2014/main" id="{A67C62D2-9B76-75A9-79C0-BBA0277E96F4}"/>
              </a:ext>
            </a:extLst>
          </p:cNvPr>
          <p:cNvSpPr txBox="1">
            <a:spLocks/>
          </p:cNvSpPr>
          <p:nvPr/>
        </p:nvSpPr>
        <p:spPr>
          <a:xfrm>
            <a:off x="8601861" y="6290671"/>
            <a:ext cx="3050570"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a:latin typeface="Arial"/>
                <a:ea typeface="+mn-lt"/>
                <a:cs typeface="+mn-lt"/>
              </a:rPr>
              <a:t>Spacetime Bounds, Xue Bin Peng</a:t>
            </a:r>
            <a:r>
              <a:rPr lang="en-GB" sz="1200" dirty="0">
                <a:latin typeface="Arial"/>
                <a:cs typeface="Calibri"/>
              </a:rPr>
              <a:t> et al., 2018]</a:t>
            </a:r>
            <a:endParaRPr lang="en-US" sz="1200" dirty="0">
              <a:latin typeface="Arial"/>
              <a:cs typeface="Calibri"/>
            </a:endParaRPr>
          </a:p>
        </p:txBody>
      </p:sp>
      <p:pic>
        <p:nvPicPr>
          <p:cNvPr id="21" name="Picture 21" descr="A screenshot of a video game&#10;&#10;Description automatically generated">
            <a:extLst>
              <a:ext uri="{FF2B5EF4-FFF2-40B4-BE49-F238E27FC236}">
                <a16:creationId xmlns:a16="http://schemas.microsoft.com/office/drawing/2014/main" id="{EB5C049D-8AD6-5180-9375-541F598FB31D}"/>
              </a:ext>
            </a:extLst>
          </p:cNvPr>
          <p:cNvPicPr>
            <a:picLocks noChangeAspect="1"/>
          </p:cNvPicPr>
          <p:nvPr/>
        </p:nvPicPr>
        <p:blipFill>
          <a:blip r:embed="rId7"/>
          <a:stretch>
            <a:fillRect/>
          </a:stretch>
        </p:blipFill>
        <p:spPr>
          <a:xfrm>
            <a:off x="8502977" y="1093053"/>
            <a:ext cx="3230251" cy="1820284"/>
          </a:xfrm>
          <a:prstGeom prst="rect">
            <a:avLst/>
          </a:prstGeom>
        </p:spPr>
      </p:pic>
      <p:sp>
        <p:nvSpPr>
          <p:cNvPr id="22" name="Content Placeholder 2">
            <a:extLst>
              <a:ext uri="{FF2B5EF4-FFF2-40B4-BE49-F238E27FC236}">
                <a16:creationId xmlns:a16="http://schemas.microsoft.com/office/drawing/2014/main" id="{E81BA0A3-A3AA-D03A-9D00-E9C36BF3ED70}"/>
              </a:ext>
            </a:extLst>
          </p:cNvPr>
          <p:cNvSpPr txBox="1">
            <a:spLocks/>
          </p:cNvSpPr>
          <p:nvPr/>
        </p:nvSpPr>
        <p:spPr>
          <a:xfrm>
            <a:off x="8442416" y="2912733"/>
            <a:ext cx="336679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a:latin typeface="Arial"/>
                <a:ea typeface="+mn-lt"/>
                <a:cs typeface="+mn-lt"/>
              </a:rPr>
              <a:t>https://youtu.be/GuBEup_90EQ?t=350</a:t>
            </a:r>
            <a:r>
              <a:rPr lang="en-GB" sz="1200" dirty="0">
                <a:latin typeface="Arial"/>
                <a:cs typeface="Calibri"/>
              </a:rPr>
              <a:t>, 2020]</a:t>
            </a:r>
            <a:endParaRPr lang="en-US" sz="1200" dirty="0">
              <a:latin typeface="Arial"/>
              <a:cs typeface="Calibri"/>
            </a:endParaRPr>
          </a:p>
        </p:txBody>
      </p:sp>
      <p:pic>
        <p:nvPicPr>
          <p:cNvPr id="3" name="Picture 5">
            <a:extLst>
              <a:ext uri="{FF2B5EF4-FFF2-40B4-BE49-F238E27FC236}">
                <a16:creationId xmlns:a16="http://schemas.microsoft.com/office/drawing/2014/main" id="{90C48590-3934-7B80-8121-AF893AAF2C3C}"/>
              </a:ext>
            </a:extLst>
          </p:cNvPr>
          <p:cNvPicPr>
            <a:picLocks noChangeAspect="1"/>
          </p:cNvPicPr>
          <p:nvPr/>
        </p:nvPicPr>
        <p:blipFill>
          <a:blip r:embed="rId8"/>
          <a:stretch>
            <a:fillRect/>
          </a:stretch>
        </p:blipFill>
        <p:spPr>
          <a:xfrm>
            <a:off x="223101" y="3992940"/>
            <a:ext cx="3403076" cy="1896555"/>
          </a:xfrm>
          <a:prstGeom prst="rect">
            <a:avLst/>
          </a:prstGeom>
        </p:spPr>
      </p:pic>
      <p:sp>
        <p:nvSpPr>
          <p:cNvPr id="9" name="Content Placeholder 2">
            <a:extLst>
              <a:ext uri="{FF2B5EF4-FFF2-40B4-BE49-F238E27FC236}">
                <a16:creationId xmlns:a16="http://schemas.microsoft.com/office/drawing/2014/main" id="{2B71D997-ADAB-2DCE-82B7-17957B854E43}"/>
              </a:ext>
            </a:extLst>
          </p:cNvPr>
          <p:cNvSpPr txBox="1">
            <a:spLocks/>
          </p:cNvSpPr>
          <p:nvPr/>
        </p:nvSpPr>
        <p:spPr>
          <a:xfrm>
            <a:off x="248952" y="5921455"/>
            <a:ext cx="336679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a:latin typeface="Arial"/>
                <a:ea typeface="+mn-lt"/>
                <a:cs typeface="+mn-lt"/>
              </a:rPr>
              <a:t>https://youtu.be/z93e5_7P54g</a:t>
            </a:r>
            <a:r>
              <a:rPr lang="en-GB" sz="1200" dirty="0">
                <a:latin typeface="Arial"/>
                <a:cs typeface="Calibri"/>
              </a:rPr>
              <a:t>, 2020]</a:t>
            </a:r>
            <a:endParaRPr lang="en-US" sz="1200" dirty="0">
              <a:latin typeface="Arial"/>
              <a:cs typeface="Calibri"/>
            </a:endParaRPr>
          </a:p>
        </p:txBody>
      </p:sp>
    </p:spTree>
    <p:extLst>
      <p:ext uri="{BB962C8B-B14F-4D97-AF65-F5344CB8AC3E}">
        <p14:creationId xmlns:p14="http://schemas.microsoft.com/office/powerpoint/2010/main" val="1443629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2072316" cy="60663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B</a:t>
            </a:r>
            <a:r>
              <a:rPr lang="en-GB" sz="4000" b="1" dirty="0">
                <a:solidFill>
                  <a:srgbClr val="000000"/>
                </a:solidFill>
                <a:latin typeface="Arial"/>
                <a:ea typeface="+mj-lt"/>
                <a:cs typeface="+mj-lt"/>
              </a:rPr>
              <a:t>ACKGROUND – Emotional Models &amp; Laban Movement Analysis</a:t>
            </a:r>
            <a:endParaRPr lang="en-GB" sz="4000" b="1" dirty="0">
              <a:latin typeface="Arial"/>
              <a:cs typeface="Calibri Light"/>
            </a:endParaRPr>
          </a:p>
        </p:txBody>
      </p:sp>
      <p:pic>
        <p:nvPicPr>
          <p:cNvPr id="2" name="Picture 2">
            <a:extLst>
              <a:ext uri="{FF2B5EF4-FFF2-40B4-BE49-F238E27FC236}">
                <a16:creationId xmlns:a16="http://schemas.microsoft.com/office/drawing/2014/main" id="{988023AE-0586-1FE5-2701-F12FB35C9A71}"/>
              </a:ext>
            </a:extLst>
          </p:cNvPr>
          <p:cNvPicPr>
            <a:picLocks noChangeAspect="1"/>
          </p:cNvPicPr>
          <p:nvPr/>
        </p:nvPicPr>
        <p:blipFill>
          <a:blip r:embed="rId3"/>
          <a:stretch>
            <a:fillRect/>
          </a:stretch>
        </p:blipFill>
        <p:spPr>
          <a:xfrm>
            <a:off x="576607" y="1913319"/>
            <a:ext cx="4934931" cy="3549836"/>
          </a:xfrm>
          <a:prstGeom prst="rect">
            <a:avLst/>
          </a:prstGeom>
        </p:spPr>
      </p:pic>
      <p:sp>
        <p:nvSpPr>
          <p:cNvPr id="4" name="Content Placeholder 2">
            <a:extLst>
              <a:ext uri="{FF2B5EF4-FFF2-40B4-BE49-F238E27FC236}">
                <a16:creationId xmlns:a16="http://schemas.microsoft.com/office/drawing/2014/main" id="{E139DD7E-1EFC-1B8F-EE56-E1F1AB600CC3}"/>
              </a:ext>
            </a:extLst>
          </p:cNvPr>
          <p:cNvSpPr txBox="1">
            <a:spLocks/>
          </p:cNvSpPr>
          <p:nvPr/>
        </p:nvSpPr>
        <p:spPr>
          <a:xfrm>
            <a:off x="1694396" y="5457971"/>
            <a:ext cx="271477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[Joost </a:t>
            </a:r>
            <a:r>
              <a:rPr lang="en-GB" sz="1200" dirty="0" err="1">
                <a:latin typeface="Arial"/>
                <a:cs typeface="Calibri"/>
              </a:rPr>
              <a:t>Broekens</a:t>
            </a:r>
            <a:r>
              <a:rPr lang="en-GB" sz="1200" dirty="0">
                <a:latin typeface="Arial"/>
                <a:cs typeface="Calibri"/>
              </a:rPr>
              <a:t> et al., 2004]</a:t>
            </a:r>
            <a:endParaRPr lang="en-US" sz="1200" dirty="0">
              <a:latin typeface="Arial"/>
              <a:cs typeface="Calibri"/>
            </a:endParaRPr>
          </a:p>
        </p:txBody>
      </p:sp>
      <p:sp>
        <p:nvSpPr>
          <p:cNvPr id="8" name="Content Placeholder 2">
            <a:extLst>
              <a:ext uri="{FF2B5EF4-FFF2-40B4-BE49-F238E27FC236}">
                <a16:creationId xmlns:a16="http://schemas.microsoft.com/office/drawing/2014/main" id="{83C1D89A-903E-84C9-14F7-7D977D7EBBE8}"/>
              </a:ext>
            </a:extLst>
          </p:cNvPr>
          <p:cNvSpPr txBox="1">
            <a:spLocks/>
          </p:cNvSpPr>
          <p:nvPr/>
        </p:nvSpPr>
        <p:spPr>
          <a:xfrm>
            <a:off x="484768" y="1242288"/>
            <a:ext cx="3719147" cy="71524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009FE3"/>
                </a:solidFill>
                <a:latin typeface="Arial"/>
                <a:cs typeface="Calibri"/>
              </a:rPr>
              <a:t>P</a:t>
            </a:r>
            <a:r>
              <a:rPr lang="en-GB" sz="2600" b="1" dirty="0">
                <a:latin typeface="Arial"/>
                <a:cs typeface="Calibri"/>
              </a:rPr>
              <a:t>AD Emotional Model</a:t>
            </a:r>
            <a:endParaRPr lang="en-US" sz="2600" b="1">
              <a:latin typeface="Arial"/>
              <a:cs typeface="Calibri"/>
            </a:endParaRPr>
          </a:p>
        </p:txBody>
      </p:sp>
      <p:cxnSp>
        <p:nvCxnSpPr>
          <p:cNvPr id="17" name="Straight Arrow Connector 16">
            <a:extLst>
              <a:ext uri="{FF2B5EF4-FFF2-40B4-BE49-F238E27FC236}">
                <a16:creationId xmlns:a16="http://schemas.microsoft.com/office/drawing/2014/main" id="{15021748-BD14-11C2-1B68-52E22BDEA1EC}"/>
              </a:ext>
            </a:extLst>
          </p:cNvPr>
          <p:cNvCxnSpPr>
            <a:cxnSpLocks/>
          </p:cNvCxnSpPr>
          <p:nvPr/>
        </p:nvCxnSpPr>
        <p:spPr>
          <a:xfrm flipH="1">
            <a:off x="8330056" y="1614243"/>
            <a:ext cx="1018093" cy="1747098"/>
          </a:xfrm>
          <a:prstGeom prst="straightConnector1">
            <a:avLst/>
          </a:prstGeom>
          <a:ln w="28575">
            <a:solidFill>
              <a:srgbClr val="009FE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155AE29-DB5B-DDB0-ED87-236329901505}"/>
              </a:ext>
            </a:extLst>
          </p:cNvPr>
          <p:cNvCxnSpPr>
            <a:cxnSpLocks/>
          </p:cNvCxnSpPr>
          <p:nvPr/>
        </p:nvCxnSpPr>
        <p:spPr>
          <a:xfrm>
            <a:off x="9379572" y="1622099"/>
            <a:ext cx="1055803" cy="1786377"/>
          </a:xfrm>
          <a:prstGeom prst="straightConnector1">
            <a:avLst/>
          </a:prstGeom>
          <a:ln w="28575">
            <a:solidFill>
              <a:srgbClr val="009FE3"/>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79B64B4-5B8D-0C52-84EC-1C3686730C21}"/>
              </a:ext>
            </a:extLst>
          </p:cNvPr>
          <p:cNvSpPr/>
          <p:nvPr/>
        </p:nvSpPr>
        <p:spPr>
          <a:xfrm>
            <a:off x="7838384" y="3105347"/>
            <a:ext cx="1241196" cy="557752"/>
          </a:xfrm>
          <a:prstGeom prst="rect">
            <a:avLst/>
          </a:prstGeom>
          <a:solidFill>
            <a:schemeClr val="bg1"/>
          </a:solid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600" dirty="0">
                <a:solidFill>
                  <a:schemeClr val="tx1"/>
                </a:solidFill>
                <a:latin typeface="Arial"/>
                <a:ea typeface="Calibri"/>
                <a:cs typeface="Calibri"/>
              </a:rPr>
              <a:t>Effort</a:t>
            </a:r>
            <a:endParaRPr lang="en-GB" sz="2600">
              <a:solidFill>
                <a:schemeClr val="tx1"/>
              </a:solidFill>
              <a:latin typeface="Arial"/>
              <a:cs typeface="Arial"/>
            </a:endParaRPr>
          </a:p>
        </p:txBody>
      </p:sp>
      <p:sp>
        <p:nvSpPr>
          <p:cNvPr id="21" name="Rectangle 20">
            <a:extLst>
              <a:ext uri="{FF2B5EF4-FFF2-40B4-BE49-F238E27FC236}">
                <a16:creationId xmlns:a16="http://schemas.microsoft.com/office/drawing/2014/main" id="{6120024B-F135-7761-5FE9-E15EB16F6EF9}"/>
              </a:ext>
            </a:extLst>
          </p:cNvPr>
          <p:cNvSpPr/>
          <p:nvPr/>
        </p:nvSpPr>
        <p:spPr>
          <a:xfrm>
            <a:off x="9660899" y="3105347"/>
            <a:ext cx="1241196" cy="557753"/>
          </a:xfrm>
          <a:prstGeom prst="rect">
            <a:avLst/>
          </a:prstGeom>
          <a:solidFill>
            <a:schemeClr val="bg1"/>
          </a:solid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600" dirty="0">
                <a:solidFill>
                  <a:schemeClr val="tx1"/>
                </a:solidFill>
                <a:latin typeface="Arial"/>
                <a:ea typeface="Calibri"/>
                <a:cs typeface="Calibri"/>
              </a:rPr>
              <a:t>Shape</a:t>
            </a:r>
            <a:endParaRPr lang="en-GB" sz="3200" b="1" dirty="0">
              <a:solidFill>
                <a:schemeClr val="tx1"/>
              </a:solidFill>
              <a:latin typeface="Arial"/>
              <a:cs typeface="Arial"/>
            </a:endParaRPr>
          </a:p>
        </p:txBody>
      </p:sp>
      <p:cxnSp>
        <p:nvCxnSpPr>
          <p:cNvPr id="22" name="Straight Arrow Connector 21">
            <a:extLst>
              <a:ext uri="{FF2B5EF4-FFF2-40B4-BE49-F238E27FC236}">
                <a16:creationId xmlns:a16="http://schemas.microsoft.com/office/drawing/2014/main" id="{EE78DD52-6CE8-1FA7-AF83-89CF5F16EFFB}"/>
              </a:ext>
            </a:extLst>
          </p:cNvPr>
          <p:cNvCxnSpPr>
            <a:cxnSpLocks/>
          </p:cNvCxnSpPr>
          <p:nvPr/>
        </p:nvCxnSpPr>
        <p:spPr>
          <a:xfrm>
            <a:off x="9363862" y="1637810"/>
            <a:ext cx="2037760" cy="875120"/>
          </a:xfrm>
          <a:prstGeom prst="straightConnector1">
            <a:avLst/>
          </a:prstGeom>
          <a:ln w="28575">
            <a:solidFill>
              <a:srgbClr val="009FE3"/>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217A737-1183-1184-93E2-9823E3EDD400}"/>
              </a:ext>
            </a:extLst>
          </p:cNvPr>
          <p:cNvSpPr/>
          <p:nvPr/>
        </p:nvSpPr>
        <p:spPr>
          <a:xfrm>
            <a:off x="10281497" y="2272645"/>
            <a:ext cx="1241196" cy="557753"/>
          </a:xfrm>
          <a:prstGeom prst="rect">
            <a:avLst/>
          </a:prstGeom>
          <a:solidFill>
            <a:schemeClr val="bg1"/>
          </a:solid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600" dirty="0">
                <a:solidFill>
                  <a:schemeClr val="tx1"/>
                </a:solidFill>
                <a:latin typeface="Arial"/>
                <a:ea typeface="Calibri"/>
                <a:cs typeface="Calibri"/>
              </a:rPr>
              <a:t>Space</a:t>
            </a:r>
            <a:endParaRPr lang="en-GB" sz="3200" b="1" dirty="0">
              <a:solidFill>
                <a:schemeClr val="tx1"/>
              </a:solidFill>
              <a:latin typeface="Arial"/>
              <a:cs typeface="Arial"/>
            </a:endParaRPr>
          </a:p>
        </p:txBody>
      </p:sp>
      <p:cxnSp>
        <p:nvCxnSpPr>
          <p:cNvPr id="25" name="Straight Arrow Connector 24">
            <a:extLst>
              <a:ext uri="{FF2B5EF4-FFF2-40B4-BE49-F238E27FC236}">
                <a16:creationId xmlns:a16="http://schemas.microsoft.com/office/drawing/2014/main" id="{D6412EDE-713C-3E42-CC2D-A9468DD6299D}"/>
              </a:ext>
            </a:extLst>
          </p:cNvPr>
          <p:cNvCxnSpPr>
            <a:cxnSpLocks/>
          </p:cNvCxnSpPr>
          <p:nvPr/>
        </p:nvCxnSpPr>
        <p:spPr>
          <a:xfrm flipH="1">
            <a:off x="7253829" y="1669233"/>
            <a:ext cx="2086465" cy="890831"/>
          </a:xfrm>
          <a:prstGeom prst="straightConnector1">
            <a:avLst/>
          </a:prstGeom>
          <a:ln w="28575">
            <a:solidFill>
              <a:srgbClr val="009FE3"/>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DD6EF9B-1E36-811F-F4B0-4C957F5DCA2F}"/>
              </a:ext>
            </a:extLst>
          </p:cNvPr>
          <p:cNvSpPr/>
          <p:nvPr/>
        </p:nvSpPr>
        <p:spPr>
          <a:xfrm>
            <a:off x="8458983" y="1243552"/>
            <a:ext cx="1822515" cy="714866"/>
          </a:xfrm>
          <a:prstGeom prst="rect">
            <a:avLst/>
          </a:prstGeom>
          <a:solidFill>
            <a:schemeClr val="bg1"/>
          </a:solid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dirty="0">
                <a:solidFill>
                  <a:schemeClr val="tx1"/>
                </a:solidFill>
                <a:latin typeface="Arial"/>
                <a:ea typeface="Calibri"/>
                <a:cs typeface="Calibri"/>
              </a:rPr>
              <a:t>LMA</a:t>
            </a:r>
            <a:endParaRPr lang="en-GB" sz="3200" b="1" dirty="0">
              <a:solidFill>
                <a:schemeClr val="tx1"/>
              </a:solidFill>
              <a:latin typeface="Arial"/>
              <a:cs typeface="Arial"/>
            </a:endParaRPr>
          </a:p>
        </p:txBody>
      </p:sp>
      <p:sp>
        <p:nvSpPr>
          <p:cNvPr id="27" name="Rectangle 26">
            <a:extLst>
              <a:ext uri="{FF2B5EF4-FFF2-40B4-BE49-F238E27FC236}">
                <a16:creationId xmlns:a16="http://schemas.microsoft.com/office/drawing/2014/main" id="{554DCE47-A599-ABDA-995A-A73F332ABC0B}"/>
              </a:ext>
            </a:extLst>
          </p:cNvPr>
          <p:cNvSpPr/>
          <p:nvPr/>
        </p:nvSpPr>
        <p:spPr>
          <a:xfrm>
            <a:off x="7217786" y="2272645"/>
            <a:ext cx="1241196" cy="557753"/>
          </a:xfrm>
          <a:prstGeom prst="rect">
            <a:avLst/>
          </a:prstGeom>
          <a:solidFill>
            <a:schemeClr val="bg1"/>
          </a:solidFill>
          <a:ln w="28575">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600" dirty="0">
                <a:solidFill>
                  <a:schemeClr val="tx1"/>
                </a:solidFill>
                <a:latin typeface="Arial"/>
                <a:ea typeface="Calibri"/>
                <a:cs typeface="Calibri"/>
              </a:rPr>
              <a:t>Body</a:t>
            </a:r>
            <a:endParaRPr lang="en-GB" sz="2600" b="1" dirty="0">
              <a:solidFill>
                <a:schemeClr val="tx1"/>
              </a:solidFill>
              <a:latin typeface="Arial"/>
              <a:cs typeface="Arial"/>
            </a:endParaRPr>
          </a:p>
        </p:txBody>
      </p:sp>
      <p:pic>
        <p:nvPicPr>
          <p:cNvPr id="28" name="Picture 28" descr="Table&#10;&#10;Description automatically generated">
            <a:extLst>
              <a:ext uri="{FF2B5EF4-FFF2-40B4-BE49-F238E27FC236}">
                <a16:creationId xmlns:a16="http://schemas.microsoft.com/office/drawing/2014/main" id="{C12BB92C-E840-599B-416B-2D86C6322877}"/>
              </a:ext>
            </a:extLst>
          </p:cNvPr>
          <p:cNvPicPr>
            <a:picLocks noChangeAspect="1"/>
          </p:cNvPicPr>
          <p:nvPr/>
        </p:nvPicPr>
        <p:blipFill>
          <a:blip r:embed="rId4"/>
          <a:stretch>
            <a:fillRect/>
          </a:stretch>
        </p:blipFill>
        <p:spPr>
          <a:xfrm>
            <a:off x="8111176" y="4367360"/>
            <a:ext cx="2552700" cy="1752600"/>
          </a:xfrm>
          <a:prstGeom prst="rect">
            <a:avLst/>
          </a:prstGeom>
        </p:spPr>
      </p:pic>
    </p:spTree>
    <p:extLst>
      <p:ext uri="{BB962C8B-B14F-4D97-AF65-F5344CB8AC3E}">
        <p14:creationId xmlns:p14="http://schemas.microsoft.com/office/powerpoint/2010/main" val="213245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0336213"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P</a:t>
            </a:r>
            <a:r>
              <a:rPr lang="en-GB" sz="4000" b="1" dirty="0">
                <a:solidFill>
                  <a:srgbClr val="000000"/>
                </a:solidFill>
                <a:latin typeface="Arial"/>
                <a:ea typeface="+mj-lt"/>
                <a:cs typeface="+mj-lt"/>
              </a:rPr>
              <a:t>ROBLEM</a:t>
            </a:r>
            <a:endParaRPr lang="en-GB" sz="4000" b="1" dirty="0">
              <a:latin typeface="Arial"/>
              <a:cs typeface="Calibri Light"/>
            </a:endParaRPr>
          </a:p>
        </p:txBody>
      </p:sp>
      <p:pic>
        <p:nvPicPr>
          <p:cNvPr id="10" name="Picture 10">
            <a:extLst>
              <a:ext uri="{FF2B5EF4-FFF2-40B4-BE49-F238E27FC236}">
                <a16:creationId xmlns:a16="http://schemas.microsoft.com/office/drawing/2014/main" id="{97819FBA-10DE-9777-0E1F-98E6980FE096}"/>
              </a:ext>
            </a:extLst>
          </p:cNvPr>
          <p:cNvPicPr>
            <a:picLocks noGrp="1" noChangeAspect="1"/>
          </p:cNvPicPr>
          <p:nvPr>
            <p:ph idx="1"/>
          </p:nvPr>
        </p:nvPicPr>
        <p:blipFill>
          <a:blip r:embed="rId3"/>
          <a:stretch>
            <a:fillRect/>
          </a:stretch>
        </p:blipFill>
        <p:spPr>
          <a:xfrm>
            <a:off x="7934124" y="1692801"/>
            <a:ext cx="1133441" cy="1408203"/>
          </a:xfrm>
        </p:spPr>
      </p:pic>
      <p:pic>
        <p:nvPicPr>
          <p:cNvPr id="12" name="Picture 12">
            <a:extLst>
              <a:ext uri="{FF2B5EF4-FFF2-40B4-BE49-F238E27FC236}">
                <a16:creationId xmlns:a16="http://schemas.microsoft.com/office/drawing/2014/main" id="{77133D40-B774-071A-2CDF-7B0529E082C7}"/>
              </a:ext>
            </a:extLst>
          </p:cNvPr>
          <p:cNvPicPr>
            <a:picLocks noChangeAspect="1"/>
          </p:cNvPicPr>
          <p:nvPr/>
        </p:nvPicPr>
        <p:blipFill>
          <a:blip r:embed="rId4"/>
          <a:stretch>
            <a:fillRect/>
          </a:stretch>
        </p:blipFill>
        <p:spPr>
          <a:xfrm>
            <a:off x="5388530" y="2658757"/>
            <a:ext cx="1624669" cy="2008871"/>
          </a:xfrm>
          <a:prstGeom prst="rect">
            <a:avLst/>
          </a:prstGeom>
        </p:spPr>
      </p:pic>
      <p:pic>
        <p:nvPicPr>
          <p:cNvPr id="15" name="Picture 15">
            <a:extLst>
              <a:ext uri="{FF2B5EF4-FFF2-40B4-BE49-F238E27FC236}">
                <a16:creationId xmlns:a16="http://schemas.microsoft.com/office/drawing/2014/main" id="{44110F26-57B2-8A11-9102-9691D3C12F6D}"/>
              </a:ext>
            </a:extLst>
          </p:cNvPr>
          <p:cNvPicPr>
            <a:picLocks noChangeAspect="1"/>
          </p:cNvPicPr>
          <p:nvPr/>
        </p:nvPicPr>
        <p:blipFill>
          <a:blip r:embed="rId5"/>
          <a:stretch>
            <a:fillRect/>
          </a:stretch>
        </p:blipFill>
        <p:spPr>
          <a:xfrm>
            <a:off x="8499445" y="2330189"/>
            <a:ext cx="1135312" cy="1407660"/>
          </a:xfrm>
          <a:prstGeom prst="rect">
            <a:avLst/>
          </a:prstGeom>
        </p:spPr>
      </p:pic>
      <p:pic>
        <p:nvPicPr>
          <p:cNvPr id="18" name="Picture 18">
            <a:extLst>
              <a:ext uri="{FF2B5EF4-FFF2-40B4-BE49-F238E27FC236}">
                <a16:creationId xmlns:a16="http://schemas.microsoft.com/office/drawing/2014/main" id="{4BF87062-1254-77DF-5C52-6BF2468769CC}"/>
              </a:ext>
            </a:extLst>
          </p:cNvPr>
          <p:cNvPicPr>
            <a:picLocks noChangeAspect="1"/>
          </p:cNvPicPr>
          <p:nvPr/>
        </p:nvPicPr>
        <p:blipFill>
          <a:blip r:embed="rId6"/>
          <a:stretch>
            <a:fillRect/>
          </a:stretch>
        </p:blipFill>
        <p:spPr>
          <a:xfrm>
            <a:off x="9170564" y="2959363"/>
            <a:ext cx="1135311" cy="1407660"/>
          </a:xfrm>
          <a:prstGeom prst="rect">
            <a:avLst/>
          </a:prstGeom>
        </p:spPr>
      </p:pic>
      <p:pic>
        <p:nvPicPr>
          <p:cNvPr id="22" name="Picture 22">
            <a:extLst>
              <a:ext uri="{FF2B5EF4-FFF2-40B4-BE49-F238E27FC236}">
                <a16:creationId xmlns:a16="http://schemas.microsoft.com/office/drawing/2014/main" id="{280BE1EA-625B-6CFB-E9A2-3F3B2686F854}"/>
              </a:ext>
            </a:extLst>
          </p:cNvPr>
          <p:cNvPicPr>
            <a:picLocks noChangeAspect="1"/>
          </p:cNvPicPr>
          <p:nvPr/>
        </p:nvPicPr>
        <p:blipFill>
          <a:blip r:embed="rId7"/>
          <a:stretch>
            <a:fillRect/>
          </a:stretch>
        </p:blipFill>
        <p:spPr>
          <a:xfrm>
            <a:off x="9699552" y="3667868"/>
            <a:ext cx="1125961" cy="1416779"/>
          </a:xfrm>
          <a:prstGeom prst="rect">
            <a:avLst/>
          </a:prstGeom>
        </p:spPr>
      </p:pic>
      <p:pic>
        <p:nvPicPr>
          <p:cNvPr id="24" name="Picture 24">
            <a:extLst>
              <a:ext uri="{FF2B5EF4-FFF2-40B4-BE49-F238E27FC236}">
                <a16:creationId xmlns:a16="http://schemas.microsoft.com/office/drawing/2014/main" id="{D9B17D43-C7D6-ACFD-BAC4-2CF2C67348CF}"/>
              </a:ext>
            </a:extLst>
          </p:cNvPr>
          <p:cNvPicPr>
            <a:picLocks noChangeAspect="1"/>
          </p:cNvPicPr>
          <p:nvPr/>
        </p:nvPicPr>
        <p:blipFill>
          <a:blip r:embed="rId8"/>
          <a:stretch>
            <a:fillRect/>
          </a:stretch>
        </p:blipFill>
        <p:spPr>
          <a:xfrm>
            <a:off x="10303079" y="4371510"/>
            <a:ext cx="1135312" cy="1407660"/>
          </a:xfrm>
          <a:prstGeom prst="rect">
            <a:avLst/>
          </a:prstGeom>
        </p:spPr>
      </p:pic>
      <p:sp>
        <p:nvSpPr>
          <p:cNvPr id="2" name="Arrow: Right 1">
            <a:extLst>
              <a:ext uri="{FF2B5EF4-FFF2-40B4-BE49-F238E27FC236}">
                <a16:creationId xmlns:a16="http://schemas.microsoft.com/office/drawing/2014/main" id="{EC52FC9A-56F2-5EF7-9C81-6BC22C983324}"/>
              </a:ext>
            </a:extLst>
          </p:cNvPr>
          <p:cNvSpPr/>
          <p:nvPr/>
        </p:nvSpPr>
        <p:spPr>
          <a:xfrm>
            <a:off x="7039913" y="3487290"/>
            <a:ext cx="734037" cy="363522"/>
          </a:xfrm>
          <a:prstGeom prst="rightArrow">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A15898F-834C-2F0D-463C-27D5FDADBCFB}"/>
              </a:ext>
            </a:extLst>
          </p:cNvPr>
          <p:cNvSpPr/>
          <p:nvPr/>
        </p:nvSpPr>
        <p:spPr>
          <a:xfrm>
            <a:off x="7809014" y="1632619"/>
            <a:ext cx="3775046" cy="4222459"/>
          </a:xfrm>
          <a:prstGeom prst="rect">
            <a:avLst/>
          </a:prstGeom>
          <a:noFill/>
          <a:ln w="57150">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511F3A84-7DBC-18D4-9424-FA7219F44FC0}"/>
              </a:ext>
            </a:extLst>
          </p:cNvPr>
          <p:cNvSpPr txBox="1">
            <a:spLocks/>
          </p:cNvSpPr>
          <p:nvPr/>
        </p:nvSpPr>
        <p:spPr>
          <a:xfrm>
            <a:off x="9912293" y="1692798"/>
            <a:ext cx="1637251" cy="674163"/>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b="1" dirty="0">
                <a:cs typeface="Calibri"/>
              </a:rPr>
              <a:t>Animation Stack</a:t>
            </a:r>
            <a:endParaRPr lang="en-US"/>
          </a:p>
        </p:txBody>
      </p:sp>
      <p:sp>
        <p:nvSpPr>
          <p:cNvPr id="9" name="Content Placeholder 2">
            <a:extLst>
              <a:ext uri="{FF2B5EF4-FFF2-40B4-BE49-F238E27FC236}">
                <a16:creationId xmlns:a16="http://schemas.microsoft.com/office/drawing/2014/main" id="{1C8B8B5F-C90B-3B64-4960-CD696FEAB37B}"/>
              </a:ext>
            </a:extLst>
          </p:cNvPr>
          <p:cNvSpPr txBox="1">
            <a:spLocks/>
          </p:cNvSpPr>
          <p:nvPr/>
        </p:nvSpPr>
        <p:spPr>
          <a:xfrm>
            <a:off x="628475" y="1434137"/>
            <a:ext cx="4601362" cy="4966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Calibri"/>
              </a:rPr>
              <a:t>New Animation for each Emotion</a:t>
            </a:r>
          </a:p>
          <a:p>
            <a:pPr marL="0" indent="0">
              <a:buNone/>
            </a:pPr>
            <a:endParaRPr lang="en-GB" dirty="0">
              <a:latin typeface="Arial"/>
              <a:cs typeface="Calibri"/>
            </a:endParaRPr>
          </a:p>
          <a:p>
            <a:r>
              <a:rPr lang="en-GB" dirty="0">
                <a:latin typeface="Arial"/>
                <a:cs typeface="Calibri"/>
              </a:rPr>
              <a:t>Variants of Baseline</a:t>
            </a:r>
          </a:p>
          <a:p>
            <a:endParaRPr lang="en-GB" dirty="0">
              <a:latin typeface="Arial"/>
              <a:cs typeface="Calibri"/>
            </a:endParaRPr>
          </a:p>
          <a:p>
            <a:r>
              <a:rPr lang="en-GB" dirty="0">
                <a:latin typeface="Arial"/>
                <a:cs typeface="Calibri"/>
              </a:rPr>
              <a:t>Repeat Process for each Motion</a:t>
            </a:r>
          </a:p>
          <a:p>
            <a:endParaRPr lang="en-GB" dirty="0">
              <a:latin typeface="Arial"/>
              <a:cs typeface="Calibri"/>
            </a:endParaRPr>
          </a:p>
          <a:p>
            <a:r>
              <a:rPr lang="en-GB" dirty="0">
                <a:latin typeface="Arial"/>
                <a:cs typeface="Calibri"/>
              </a:rPr>
              <a:t>Time Consuming &amp; Expensive</a:t>
            </a:r>
          </a:p>
        </p:txBody>
      </p:sp>
      <p:sp>
        <p:nvSpPr>
          <p:cNvPr id="13" name="Content Placeholder 2">
            <a:extLst>
              <a:ext uri="{FF2B5EF4-FFF2-40B4-BE49-F238E27FC236}">
                <a16:creationId xmlns:a16="http://schemas.microsoft.com/office/drawing/2014/main" id="{EBBDCBDA-D15A-F816-A366-66E6E440C971}"/>
              </a:ext>
            </a:extLst>
          </p:cNvPr>
          <p:cNvSpPr txBox="1">
            <a:spLocks/>
          </p:cNvSpPr>
          <p:nvPr/>
        </p:nvSpPr>
        <p:spPr>
          <a:xfrm>
            <a:off x="5228439" y="4705844"/>
            <a:ext cx="200776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[The Sims 4, Maxis, 2014]</a:t>
            </a:r>
            <a:endParaRPr lang="en-US" sz="1200">
              <a:latin typeface="Arial"/>
              <a:cs typeface="Calibri"/>
            </a:endParaRPr>
          </a:p>
        </p:txBody>
      </p:sp>
    </p:spTree>
    <p:extLst>
      <p:ext uri="{BB962C8B-B14F-4D97-AF65-F5344CB8AC3E}">
        <p14:creationId xmlns:p14="http://schemas.microsoft.com/office/powerpoint/2010/main" val="47497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0336213"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S</a:t>
            </a:r>
            <a:r>
              <a:rPr lang="en-GB" sz="4000" b="1" dirty="0">
                <a:solidFill>
                  <a:srgbClr val="000000"/>
                </a:solidFill>
                <a:latin typeface="Arial"/>
                <a:ea typeface="+mj-lt"/>
                <a:cs typeface="+mj-lt"/>
              </a:rPr>
              <a:t>OLUTION</a:t>
            </a:r>
            <a:endParaRPr lang="en-GB" sz="4000" b="1" dirty="0">
              <a:latin typeface="Arial"/>
              <a:cs typeface="Calibri Light"/>
            </a:endParaRPr>
          </a:p>
        </p:txBody>
      </p:sp>
      <p:sp>
        <p:nvSpPr>
          <p:cNvPr id="9" name="Content Placeholder 2">
            <a:extLst>
              <a:ext uri="{FF2B5EF4-FFF2-40B4-BE49-F238E27FC236}">
                <a16:creationId xmlns:a16="http://schemas.microsoft.com/office/drawing/2014/main" id="{1C8B8B5F-C90B-3B64-4960-CD696FEAB37B}"/>
              </a:ext>
            </a:extLst>
          </p:cNvPr>
          <p:cNvSpPr txBox="1">
            <a:spLocks/>
          </p:cNvSpPr>
          <p:nvPr/>
        </p:nvSpPr>
        <p:spPr>
          <a:xfrm>
            <a:off x="557462" y="1457704"/>
            <a:ext cx="4664207" cy="5153511"/>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Calibri"/>
              </a:rPr>
              <a:t>Automatic</a:t>
            </a:r>
          </a:p>
          <a:p>
            <a:pPr marL="0" indent="0">
              <a:buNone/>
            </a:pPr>
            <a:endParaRPr lang="en-GB" dirty="0">
              <a:latin typeface="Arial"/>
              <a:cs typeface="Calibri"/>
            </a:endParaRPr>
          </a:p>
          <a:p>
            <a:r>
              <a:rPr lang="en-GB" dirty="0">
                <a:latin typeface="Arial"/>
                <a:cs typeface="Calibri"/>
              </a:rPr>
              <a:t>Real-Time</a:t>
            </a:r>
          </a:p>
          <a:p>
            <a:endParaRPr lang="en-GB" dirty="0">
              <a:latin typeface="Arial"/>
              <a:cs typeface="Calibri"/>
            </a:endParaRPr>
          </a:p>
          <a:p>
            <a:r>
              <a:rPr lang="en-GB" dirty="0">
                <a:latin typeface="Arial"/>
                <a:cs typeface="Calibri"/>
              </a:rPr>
              <a:t>No Additional Data or Training Required</a:t>
            </a:r>
          </a:p>
          <a:p>
            <a:endParaRPr lang="en-GB" dirty="0">
              <a:latin typeface="Arial"/>
              <a:cs typeface="Calibri"/>
            </a:endParaRPr>
          </a:p>
          <a:p>
            <a:r>
              <a:rPr lang="en-GB" dirty="0">
                <a:latin typeface="Arial"/>
                <a:cs typeface="Calibri"/>
              </a:rPr>
              <a:t>Works with both Kinematic &amp; Policy-Based Physics-Enabled characters</a:t>
            </a:r>
          </a:p>
          <a:p>
            <a:endParaRPr lang="en-GB" dirty="0">
              <a:latin typeface="Arial"/>
              <a:cs typeface="Calibri"/>
            </a:endParaRPr>
          </a:p>
          <a:p>
            <a:r>
              <a:rPr lang="en-GB" dirty="0">
                <a:latin typeface="Arial"/>
                <a:cs typeface="Calibri"/>
              </a:rPr>
              <a:t>Focused on Locomotion</a:t>
            </a:r>
          </a:p>
          <a:p>
            <a:endParaRPr lang="en-GB" dirty="0">
              <a:latin typeface="Arial"/>
              <a:cs typeface="Calibri"/>
            </a:endParaRPr>
          </a:p>
          <a:p>
            <a:r>
              <a:rPr lang="en-GB" dirty="0">
                <a:latin typeface="Arial"/>
                <a:cs typeface="Calibri"/>
              </a:rPr>
              <a:t>Based on Machine Learning &amp; Laban Movement Analysis</a:t>
            </a:r>
          </a:p>
          <a:p>
            <a:endParaRPr lang="en-GB" dirty="0">
              <a:latin typeface="Arial"/>
              <a:cs typeface="Calibri"/>
            </a:endParaRPr>
          </a:p>
          <a:p>
            <a:endParaRPr lang="en-GB" dirty="0">
              <a:latin typeface="Arial"/>
              <a:cs typeface="Calibri"/>
            </a:endParaRPr>
          </a:p>
        </p:txBody>
      </p:sp>
      <p:pic>
        <p:nvPicPr>
          <p:cNvPr id="11" name="Picture 12">
            <a:extLst>
              <a:ext uri="{FF2B5EF4-FFF2-40B4-BE49-F238E27FC236}">
                <a16:creationId xmlns:a16="http://schemas.microsoft.com/office/drawing/2014/main" id="{6D5FF15E-4FB8-6E0F-3ECB-B2283FA6D31D}"/>
              </a:ext>
            </a:extLst>
          </p:cNvPr>
          <p:cNvPicPr>
            <a:picLocks noChangeAspect="1"/>
          </p:cNvPicPr>
          <p:nvPr/>
        </p:nvPicPr>
        <p:blipFill>
          <a:blip r:embed="rId3"/>
          <a:stretch>
            <a:fillRect/>
          </a:stretch>
        </p:blipFill>
        <p:spPr>
          <a:xfrm>
            <a:off x="5424769" y="1456561"/>
            <a:ext cx="6210649" cy="3502767"/>
          </a:xfrm>
          <a:prstGeom prst="rect">
            <a:avLst/>
          </a:prstGeom>
        </p:spPr>
      </p:pic>
      <p:sp>
        <p:nvSpPr>
          <p:cNvPr id="13" name="Content Placeholder 2">
            <a:extLst>
              <a:ext uri="{FF2B5EF4-FFF2-40B4-BE49-F238E27FC236}">
                <a16:creationId xmlns:a16="http://schemas.microsoft.com/office/drawing/2014/main" id="{6A81D213-03FF-B0D2-E383-294AC40153E5}"/>
              </a:ext>
            </a:extLst>
          </p:cNvPr>
          <p:cNvSpPr txBox="1">
            <a:spLocks/>
          </p:cNvSpPr>
          <p:nvPr/>
        </p:nvSpPr>
        <p:spPr>
          <a:xfrm>
            <a:off x="5425467" y="4960164"/>
            <a:ext cx="6209252" cy="562312"/>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latin typeface="Arial"/>
                <a:cs typeface="Calibri"/>
              </a:rPr>
              <a:t>Emotionally Expressive Motion Controller</a:t>
            </a:r>
            <a:endParaRPr lang="en-US" b="1">
              <a:cs typeface="Calibri" panose="020F0502020204030204"/>
            </a:endParaRPr>
          </a:p>
        </p:txBody>
      </p:sp>
      <p:sp>
        <p:nvSpPr>
          <p:cNvPr id="16" name="Rectangle 15">
            <a:extLst>
              <a:ext uri="{FF2B5EF4-FFF2-40B4-BE49-F238E27FC236}">
                <a16:creationId xmlns:a16="http://schemas.microsoft.com/office/drawing/2014/main" id="{627D58C9-EF05-49CA-9AA4-514B6634016B}"/>
              </a:ext>
            </a:extLst>
          </p:cNvPr>
          <p:cNvSpPr/>
          <p:nvPr/>
        </p:nvSpPr>
        <p:spPr>
          <a:xfrm>
            <a:off x="5678780" y="5406596"/>
            <a:ext cx="5697740" cy="55572"/>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5225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941855" cy="61448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R</a:t>
            </a:r>
            <a:r>
              <a:rPr lang="en-GB" sz="4000" b="1" dirty="0">
                <a:solidFill>
                  <a:srgbClr val="000000"/>
                </a:solidFill>
                <a:latin typeface="Arial"/>
                <a:ea typeface="+mj-lt"/>
                <a:cs typeface="Arial"/>
              </a:rPr>
              <a:t>ELATED WORK – </a:t>
            </a:r>
            <a:r>
              <a:rPr lang="en-GB" sz="4000" b="1" dirty="0" err="1">
                <a:solidFill>
                  <a:srgbClr val="000000"/>
                </a:solidFill>
                <a:latin typeface="Arial"/>
                <a:ea typeface="+mj-lt"/>
                <a:cs typeface="Arial"/>
              </a:rPr>
              <a:t>DeepMimic</a:t>
            </a:r>
            <a:r>
              <a:rPr lang="en-GB" sz="4000" b="1" dirty="0">
                <a:solidFill>
                  <a:srgbClr val="000000"/>
                </a:solidFill>
                <a:latin typeface="Arial"/>
                <a:ea typeface="+mj-lt"/>
                <a:cs typeface="Arial"/>
              </a:rPr>
              <a:t> &amp; Spacetime Bounds</a:t>
            </a:r>
            <a:endParaRPr lang="en-GB" sz="4000" dirty="0">
              <a:ea typeface="+mj-lt"/>
              <a:cs typeface="+mj-lt"/>
            </a:endParaRPr>
          </a:p>
        </p:txBody>
      </p:sp>
      <p:pic>
        <p:nvPicPr>
          <p:cNvPr id="2" name="Picture 2" descr="A picture containing way, sidewalk&#10;&#10;Description automatically generated">
            <a:extLst>
              <a:ext uri="{FF2B5EF4-FFF2-40B4-BE49-F238E27FC236}">
                <a16:creationId xmlns:a16="http://schemas.microsoft.com/office/drawing/2014/main" id="{8205A730-9FFC-5DA1-3C62-E2B2D7B588E2}"/>
              </a:ext>
            </a:extLst>
          </p:cNvPr>
          <p:cNvPicPr>
            <a:picLocks noChangeAspect="1"/>
          </p:cNvPicPr>
          <p:nvPr/>
        </p:nvPicPr>
        <p:blipFill>
          <a:blip r:embed="rId3"/>
          <a:stretch>
            <a:fillRect/>
          </a:stretch>
        </p:blipFill>
        <p:spPr>
          <a:xfrm>
            <a:off x="250314" y="1582427"/>
            <a:ext cx="3403076" cy="1979558"/>
          </a:xfrm>
          <a:prstGeom prst="rect">
            <a:avLst/>
          </a:prstGeom>
        </p:spPr>
      </p:pic>
      <p:sp>
        <p:nvSpPr>
          <p:cNvPr id="8" name="Content Placeholder 2">
            <a:extLst>
              <a:ext uri="{FF2B5EF4-FFF2-40B4-BE49-F238E27FC236}">
                <a16:creationId xmlns:a16="http://schemas.microsoft.com/office/drawing/2014/main" id="{E0B4FC73-84EC-F366-B834-2EA94BC76756}"/>
              </a:ext>
            </a:extLst>
          </p:cNvPr>
          <p:cNvSpPr txBox="1">
            <a:spLocks/>
          </p:cNvSpPr>
          <p:nvPr/>
        </p:nvSpPr>
        <p:spPr>
          <a:xfrm>
            <a:off x="571035" y="3517621"/>
            <a:ext cx="271477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[Bandai-Namco Research Inc., 2022]</a:t>
            </a:r>
            <a:endParaRPr lang="en-US" sz="1200" dirty="0">
              <a:latin typeface="Arial"/>
              <a:cs typeface="Calibri"/>
            </a:endParaRPr>
          </a:p>
        </p:txBody>
      </p:sp>
      <p:pic>
        <p:nvPicPr>
          <p:cNvPr id="17" name="Picture 17">
            <a:extLst>
              <a:ext uri="{FF2B5EF4-FFF2-40B4-BE49-F238E27FC236}">
                <a16:creationId xmlns:a16="http://schemas.microsoft.com/office/drawing/2014/main" id="{7D1B6E50-B9F0-E0AA-5672-02AB5712F1C1}"/>
              </a:ext>
            </a:extLst>
          </p:cNvPr>
          <p:cNvPicPr>
            <a:picLocks noChangeAspect="1"/>
          </p:cNvPicPr>
          <p:nvPr/>
        </p:nvPicPr>
        <p:blipFill>
          <a:blip r:embed="rId4"/>
          <a:stretch>
            <a:fillRect/>
          </a:stretch>
        </p:blipFill>
        <p:spPr>
          <a:xfrm>
            <a:off x="3950405" y="1623349"/>
            <a:ext cx="3970148" cy="2275352"/>
          </a:xfrm>
          <a:prstGeom prst="rect">
            <a:avLst/>
          </a:prstGeom>
        </p:spPr>
      </p:pic>
      <p:sp>
        <p:nvSpPr>
          <p:cNvPr id="18" name="Content Placeholder 2">
            <a:extLst>
              <a:ext uri="{FF2B5EF4-FFF2-40B4-BE49-F238E27FC236}">
                <a16:creationId xmlns:a16="http://schemas.microsoft.com/office/drawing/2014/main" id="{B986B8C2-B061-DA0C-B2B5-FE44F45CE9B6}"/>
              </a:ext>
            </a:extLst>
          </p:cNvPr>
          <p:cNvSpPr txBox="1">
            <a:spLocks/>
          </p:cNvSpPr>
          <p:nvPr/>
        </p:nvSpPr>
        <p:spPr>
          <a:xfrm>
            <a:off x="3949029" y="3897497"/>
            <a:ext cx="3960404" cy="331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err="1">
                <a:latin typeface="Arial"/>
                <a:ea typeface="+mn-lt"/>
                <a:cs typeface="+mn-lt"/>
              </a:rPr>
              <a:t>DeepMimic</a:t>
            </a:r>
            <a:r>
              <a:rPr lang="en-GB" sz="1200" dirty="0">
                <a:latin typeface="Arial"/>
                <a:ea typeface="+mn-lt"/>
                <a:cs typeface="+mn-lt"/>
              </a:rPr>
              <a:t>, Li-</a:t>
            </a:r>
            <a:r>
              <a:rPr lang="en-GB" sz="1200" dirty="0" err="1">
                <a:latin typeface="Arial"/>
                <a:cs typeface="Calibri"/>
              </a:rPr>
              <a:t>Ke</a:t>
            </a:r>
            <a:r>
              <a:rPr lang="en-GB" sz="1200" dirty="0">
                <a:latin typeface="Arial"/>
                <a:ea typeface="+mn-lt"/>
                <a:cs typeface="+mn-lt"/>
              </a:rPr>
              <a:t> Ma</a:t>
            </a:r>
            <a:r>
              <a:rPr lang="en-GB" sz="1200" dirty="0">
                <a:latin typeface="Arial"/>
                <a:cs typeface="Calibri"/>
              </a:rPr>
              <a:t> et al., 2021]</a:t>
            </a:r>
            <a:endParaRPr lang="en-US" sz="1200" dirty="0">
              <a:latin typeface="Arial"/>
              <a:cs typeface="Calibri"/>
            </a:endParaRPr>
          </a:p>
        </p:txBody>
      </p:sp>
      <p:pic>
        <p:nvPicPr>
          <p:cNvPr id="19" name="Picture 19">
            <a:extLst>
              <a:ext uri="{FF2B5EF4-FFF2-40B4-BE49-F238E27FC236}">
                <a16:creationId xmlns:a16="http://schemas.microsoft.com/office/drawing/2014/main" id="{8E20BBB7-6161-BC41-E1DE-E49CE1B79947}"/>
              </a:ext>
            </a:extLst>
          </p:cNvPr>
          <p:cNvPicPr>
            <a:picLocks noChangeAspect="1"/>
          </p:cNvPicPr>
          <p:nvPr/>
        </p:nvPicPr>
        <p:blipFill>
          <a:blip r:embed="rId5"/>
          <a:stretch>
            <a:fillRect/>
          </a:stretch>
        </p:blipFill>
        <p:spPr>
          <a:xfrm>
            <a:off x="8073250" y="1625992"/>
            <a:ext cx="3808708" cy="2274858"/>
          </a:xfrm>
          <a:prstGeom prst="rect">
            <a:avLst/>
          </a:prstGeom>
        </p:spPr>
      </p:pic>
      <p:sp>
        <p:nvSpPr>
          <p:cNvPr id="20" name="Content Placeholder 2">
            <a:extLst>
              <a:ext uri="{FF2B5EF4-FFF2-40B4-BE49-F238E27FC236}">
                <a16:creationId xmlns:a16="http://schemas.microsoft.com/office/drawing/2014/main" id="{A67C62D2-9B76-75A9-79C0-BBA0277E96F4}"/>
              </a:ext>
            </a:extLst>
          </p:cNvPr>
          <p:cNvSpPr txBox="1">
            <a:spLocks/>
          </p:cNvSpPr>
          <p:nvPr/>
        </p:nvSpPr>
        <p:spPr>
          <a:xfrm>
            <a:off x="8071182" y="3895814"/>
            <a:ext cx="3792158"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a:latin typeface="Arial"/>
                <a:ea typeface="+mn-lt"/>
                <a:cs typeface="+mn-lt"/>
              </a:rPr>
              <a:t>Spacetime Bounds, Xue Bin Peng</a:t>
            </a:r>
            <a:r>
              <a:rPr lang="en-GB" sz="1200" dirty="0">
                <a:latin typeface="Arial"/>
                <a:cs typeface="Calibri"/>
              </a:rPr>
              <a:t> et al., 2018]</a:t>
            </a:r>
            <a:endParaRPr lang="en-US" sz="1200" dirty="0">
              <a:latin typeface="Arial"/>
              <a:cs typeface="Calibri"/>
            </a:endParaRPr>
          </a:p>
        </p:txBody>
      </p:sp>
      <p:sp>
        <p:nvSpPr>
          <p:cNvPr id="22" name="Content Placeholder 2">
            <a:extLst>
              <a:ext uri="{FF2B5EF4-FFF2-40B4-BE49-F238E27FC236}">
                <a16:creationId xmlns:a16="http://schemas.microsoft.com/office/drawing/2014/main" id="{E81BA0A3-A3AA-D03A-9D00-E9C36BF3ED70}"/>
              </a:ext>
            </a:extLst>
          </p:cNvPr>
          <p:cNvSpPr txBox="1">
            <a:spLocks/>
          </p:cNvSpPr>
          <p:nvPr/>
        </p:nvSpPr>
        <p:spPr>
          <a:xfrm>
            <a:off x="250916" y="6178447"/>
            <a:ext cx="3366795"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a:latin typeface="Arial"/>
                <a:ea typeface="+mn-lt"/>
                <a:cs typeface="+mn-lt"/>
              </a:rPr>
              <a:t>https://youtu.be/GuBEup_90EQ?t=350</a:t>
            </a:r>
            <a:r>
              <a:rPr lang="en-GB" sz="1200" dirty="0">
                <a:latin typeface="Arial"/>
                <a:cs typeface="Calibri"/>
              </a:rPr>
              <a:t>, 2020]</a:t>
            </a:r>
            <a:endParaRPr lang="en-US" sz="1200" dirty="0">
              <a:latin typeface="Arial"/>
              <a:cs typeface="Calibri"/>
            </a:endParaRPr>
          </a:p>
        </p:txBody>
      </p:sp>
      <p:pic>
        <p:nvPicPr>
          <p:cNvPr id="6" name="Picture 10" descr="A screenshot of a video game&#10;&#10;Description automatically generated">
            <a:extLst>
              <a:ext uri="{FF2B5EF4-FFF2-40B4-BE49-F238E27FC236}">
                <a16:creationId xmlns:a16="http://schemas.microsoft.com/office/drawing/2014/main" id="{D5877A30-6D94-CCB6-64EF-DC048EE08EFE}"/>
              </a:ext>
            </a:extLst>
          </p:cNvPr>
          <p:cNvPicPr>
            <a:picLocks noChangeAspect="1"/>
          </p:cNvPicPr>
          <p:nvPr/>
        </p:nvPicPr>
        <p:blipFill>
          <a:blip r:embed="rId6"/>
          <a:stretch>
            <a:fillRect/>
          </a:stretch>
        </p:blipFill>
        <p:spPr>
          <a:xfrm>
            <a:off x="227240" y="4126852"/>
            <a:ext cx="3396342" cy="2060510"/>
          </a:xfrm>
          <a:prstGeom prst="rect">
            <a:avLst/>
          </a:prstGeom>
        </p:spPr>
      </p:pic>
      <p:sp>
        <p:nvSpPr>
          <p:cNvPr id="13" name="Content Placeholder 2">
            <a:extLst>
              <a:ext uri="{FF2B5EF4-FFF2-40B4-BE49-F238E27FC236}">
                <a16:creationId xmlns:a16="http://schemas.microsoft.com/office/drawing/2014/main" id="{BD7C28B1-5C1E-8617-AB40-AEB0F20AFB2D}"/>
              </a:ext>
            </a:extLst>
          </p:cNvPr>
          <p:cNvSpPr txBox="1">
            <a:spLocks/>
          </p:cNvSpPr>
          <p:nvPr/>
        </p:nvSpPr>
        <p:spPr>
          <a:xfrm>
            <a:off x="4232774" y="5296836"/>
            <a:ext cx="7769636" cy="15128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9FE3"/>
                </a:solidFill>
                <a:latin typeface="Arial"/>
                <a:cs typeface="Calibri"/>
              </a:rPr>
              <a:t>P</a:t>
            </a:r>
            <a:r>
              <a:rPr lang="en-GB" dirty="0">
                <a:solidFill>
                  <a:srgbClr val="000000"/>
                </a:solidFill>
                <a:latin typeface="Arial"/>
                <a:cs typeface="Calibri"/>
              </a:rPr>
              <a:t>roblems:</a:t>
            </a:r>
          </a:p>
          <a:p>
            <a:pPr lvl="1"/>
            <a:r>
              <a:rPr lang="en-GB" dirty="0">
                <a:latin typeface="Arial"/>
                <a:cs typeface="Calibri"/>
              </a:rPr>
              <a:t>No way to explicitly audit the outcome animation</a:t>
            </a:r>
            <a:endParaRPr lang="en-GB" dirty="0"/>
          </a:p>
          <a:p>
            <a:pPr lvl="1"/>
            <a:r>
              <a:rPr lang="en-GB" dirty="0">
                <a:latin typeface="Arial"/>
                <a:cs typeface="Calibri"/>
              </a:rPr>
              <a:t>No way to tweak a character's motion after training</a:t>
            </a:r>
          </a:p>
          <a:p>
            <a:endParaRPr lang="en-GB" dirty="0">
              <a:latin typeface="Arial"/>
              <a:cs typeface="Calibri"/>
            </a:endParaRPr>
          </a:p>
          <a:p>
            <a:endParaRPr lang="en-GB" dirty="0">
              <a:latin typeface="Arial"/>
              <a:cs typeface="Calibri"/>
            </a:endParaRPr>
          </a:p>
        </p:txBody>
      </p:sp>
    </p:spTree>
    <p:extLst>
      <p:ext uri="{BB962C8B-B14F-4D97-AF65-F5344CB8AC3E}">
        <p14:creationId xmlns:p14="http://schemas.microsoft.com/office/powerpoint/2010/main" val="2454338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2072316" cy="60663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R</a:t>
            </a:r>
            <a:r>
              <a:rPr lang="en-GB" sz="4000" b="1" dirty="0">
                <a:solidFill>
                  <a:srgbClr val="000000"/>
                </a:solidFill>
                <a:latin typeface="Arial"/>
                <a:ea typeface="+mj-lt"/>
                <a:cs typeface="Arial"/>
              </a:rPr>
              <a:t>ELATED WORK – Emotion Control of Dance Movements</a:t>
            </a:r>
            <a:endParaRPr lang="en-GB" sz="4000" dirty="0">
              <a:ea typeface="+mj-lt"/>
              <a:cs typeface="+mj-lt"/>
            </a:endParaRPr>
          </a:p>
        </p:txBody>
      </p:sp>
      <p:pic>
        <p:nvPicPr>
          <p:cNvPr id="3" name="Picture 5" descr="Chart, radar chart&#10;&#10;Description automatically generated">
            <a:extLst>
              <a:ext uri="{FF2B5EF4-FFF2-40B4-BE49-F238E27FC236}">
                <a16:creationId xmlns:a16="http://schemas.microsoft.com/office/drawing/2014/main" id="{60F687E1-E73C-44CE-0FE5-2F73DA644459}"/>
              </a:ext>
            </a:extLst>
          </p:cNvPr>
          <p:cNvPicPr>
            <a:picLocks noChangeAspect="1"/>
          </p:cNvPicPr>
          <p:nvPr/>
        </p:nvPicPr>
        <p:blipFill>
          <a:blip r:embed="rId3"/>
          <a:stretch>
            <a:fillRect/>
          </a:stretch>
        </p:blipFill>
        <p:spPr>
          <a:xfrm>
            <a:off x="268062" y="1210577"/>
            <a:ext cx="2898183" cy="2861184"/>
          </a:xfrm>
          <a:prstGeom prst="rect">
            <a:avLst/>
          </a:prstGeom>
        </p:spPr>
      </p:pic>
      <p:pic>
        <p:nvPicPr>
          <p:cNvPr id="10" name="Picture 10" descr="Table&#10;&#10;Description automatically generated">
            <a:extLst>
              <a:ext uri="{FF2B5EF4-FFF2-40B4-BE49-F238E27FC236}">
                <a16:creationId xmlns:a16="http://schemas.microsoft.com/office/drawing/2014/main" id="{7225E556-A3BD-C1B5-3677-D1E9BBD79243}"/>
              </a:ext>
            </a:extLst>
          </p:cNvPr>
          <p:cNvPicPr>
            <a:picLocks noChangeAspect="1"/>
          </p:cNvPicPr>
          <p:nvPr/>
        </p:nvPicPr>
        <p:blipFill>
          <a:blip r:embed="rId4"/>
          <a:stretch>
            <a:fillRect/>
          </a:stretch>
        </p:blipFill>
        <p:spPr>
          <a:xfrm>
            <a:off x="3295649" y="963289"/>
            <a:ext cx="2607590" cy="3355761"/>
          </a:xfrm>
          <a:prstGeom prst="rect">
            <a:avLst/>
          </a:prstGeom>
        </p:spPr>
      </p:pic>
      <p:pic>
        <p:nvPicPr>
          <p:cNvPr id="11" name="Picture 11">
            <a:extLst>
              <a:ext uri="{FF2B5EF4-FFF2-40B4-BE49-F238E27FC236}">
                <a16:creationId xmlns:a16="http://schemas.microsoft.com/office/drawing/2014/main" id="{763947E5-A05A-F8E7-EF0C-8355EADC224E}"/>
              </a:ext>
            </a:extLst>
          </p:cNvPr>
          <p:cNvPicPr>
            <a:picLocks noChangeAspect="1"/>
          </p:cNvPicPr>
          <p:nvPr/>
        </p:nvPicPr>
        <p:blipFill>
          <a:blip r:embed="rId5"/>
          <a:stretch>
            <a:fillRect/>
          </a:stretch>
        </p:blipFill>
        <p:spPr>
          <a:xfrm>
            <a:off x="7126638" y="1287315"/>
            <a:ext cx="4628827" cy="2610844"/>
          </a:xfrm>
          <a:prstGeom prst="rect">
            <a:avLst/>
          </a:prstGeom>
        </p:spPr>
      </p:pic>
      <p:sp>
        <p:nvSpPr>
          <p:cNvPr id="23" name="Right Brace 22">
            <a:extLst>
              <a:ext uri="{FF2B5EF4-FFF2-40B4-BE49-F238E27FC236}">
                <a16:creationId xmlns:a16="http://schemas.microsoft.com/office/drawing/2014/main" id="{E0E268AD-99A2-000A-7205-D354B3C4FEDF}"/>
              </a:ext>
            </a:extLst>
          </p:cNvPr>
          <p:cNvSpPr/>
          <p:nvPr/>
        </p:nvSpPr>
        <p:spPr>
          <a:xfrm>
            <a:off x="6147428" y="1202410"/>
            <a:ext cx="632847" cy="2789694"/>
          </a:xfrm>
          <a:prstGeom prst="rightBrace">
            <a:avLst/>
          </a:prstGeom>
          <a:ln w="57150">
            <a:solidFill>
              <a:srgbClr val="009FE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Content Placeholder 2">
            <a:extLst>
              <a:ext uri="{FF2B5EF4-FFF2-40B4-BE49-F238E27FC236}">
                <a16:creationId xmlns:a16="http://schemas.microsoft.com/office/drawing/2014/main" id="{39AB70D4-A084-1A75-3238-93315522DE27}"/>
              </a:ext>
            </a:extLst>
          </p:cNvPr>
          <p:cNvSpPr txBox="1">
            <a:spLocks/>
          </p:cNvSpPr>
          <p:nvPr/>
        </p:nvSpPr>
        <p:spPr>
          <a:xfrm>
            <a:off x="7133099" y="3965532"/>
            <a:ext cx="4627154" cy="32499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a:latin typeface="Arial"/>
                <a:ea typeface="+mn-lt"/>
                <a:cs typeface="+mn-lt"/>
              </a:rPr>
              <a:t>Emotion Control of Unstructured Dance Movements,</a:t>
            </a:r>
            <a:r>
              <a:rPr lang="en-GB" sz="1200" dirty="0">
                <a:latin typeface="Arial"/>
                <a:cs typeface="Calibri"/>
              </a:rPr>
              <a:t> Andreas </a:t>
            </a:r>
            <a:r>
              <a:rPr lang="en-GB" sz="1200" dirty="0" err="1">
                <a:latin typeface="Arial"/>
                <a:cs typeface="Calibri"/>
              </a:rPr>
              <a:t>Aristidou</a:t>
            </a:r>
            <a:r>
              <a:rPr lang="en-GB" sz="1200" dirty="0">
                <a:latin typeface="Arial"/>
                <a:cs typeface="Calibri"/>
              </a:rPr>
              <a:t> et al., 2017]</a:t>
            </a:r>
            <a:endParaRPr lang="en-US" sz="1200" dirty="0">
              <a:latin typeface="Arial"/>
              <a:cs typeface="Calibri"/>
            </a:endParaRPr>
          </a:p>
        </p:txBody>
      </p:sp>
      <p:sp>
        <p:nvSpPr>
          <p:cNvPr id="4" name="Content Placeholder 2">
            <a:extLst>
              <a:ext uri="{FF2B5EF4-FFF2-40B4-BE49-F238E27FC236}">
                <a16:creationId xmlns:a16="http://schemas.microsoft.com/office/drawing/2014/main" id="{7C1791E9-55E8-9D2A-B23F-E4E4B807C3C1}"/>
              </a:ext>
            </a:extLst>
          </p:cNvPr>
          <p:cNvSpPr txBox="1">
            <a:spLocks/>
          </p:cNvSpPr>
          <p:nvPr/>
        </p:nvSpPr>
        <p:spPr>
          <a:xfrm>
            <a:off x="150632" y="5101737"/>
            <a:ext cx="11605798" cy="17079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9FE3"/>
                </a:solidFill>
                <a:latin typeface="Arial"/>
                <a:cs typeface="Calibri"/>
              </a:rPr>
              <a:t>P</a:t>
            </a:r>
            <a:r>
              <a:rPr lang="en-GB" dirty="0">
                <a:solidFill>
                  <a:srgbClr val="000000"/>
                </a:solidFill>
                <a:latin typeface="Arial"/>
                <a:cs typeface="Calibri"/>
              </a:rPr>
              <a:t>roblems:</a:t>
            </a:r>
          </a:p>
          <a:p>
            <a:pPr lvl="1"/>
            <a:r>
              <a:rPr lang="en-GB" dirty="0">
                <a:latin typeface="Arial"/>
                <a:cs typeface="Calibri"/>
              </a:rPr>
              <a:t>Does not work with learned Policy-Based Physics-Enabled Controllers</a:t>
            </a:r>
          </a:p>
          <a:p>
            <a:pPr lvl="1"/>
            <a:r>
              <a:rPr lang="en-GB" dirty="0">
                <a:latin typeface="Arial"/>
                <a:cs typeface="Calibri"/>
              </a:rPr>
              <a:t>Changes take time to apply</a:t>
            </a:r>
          </a:p>
          <a:p>
            <a:pPr lvl="1"/>
            <a:r>
              <a:rPr lang="en-GB" dirty="0">
                <a:latin typeface="Arial"/>
                <a:cs typeface="Calibri"/>
              </a:rPr>
              <a:t>Focuses on non-generic dance animations</a:t>
            </a:r>
          </a:p>
          <a:p>
            <a:endParaRPr lang="en-GB" dirty="0">
              <a:latin typeface="Arial"/>
              <a:cs typeface="Calibri"/>
            </a:endParaRPr>
          </a:p>
          <a:p>
            <a:endParaRPr lang="en-GB" dirty="0">
              <a:latin typeface="Arial"/>
              <a:cs typeface="Calibri"/>
            </a:endParaRPr>
          </a:p>
        </p:txBody>
      </p:sp>
    </p:spTree>
    <p:extLst>
      <p:ext uri="{BB962C8B-B14F-4D97-AF65-F5344CB8AC3E}">
        <p14:creationId xmlns:p14="http://schemas.microsoft.com/office/powerpoint/2010/main" val="3857768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2072316" cy="60663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Arial"/>
              </a:rPr>
              <a:t>R</a:t>
            </a:r>
            <a:r>
              <a:rPr lang="en-GB" sz="4000" b="1" dirty="0">
                <a:solidFill>
                  <a:srgbClr val="000000"/>
                </a:solidFill>
                <a:latin typeface="Arial"/>
                <a:ea typeface="+mj-lt"/>
                <a:cs typeface="Arial"/>
              </a:rPr>
              <a:t>ELATED WORK – Emotion Control of Dance Movements</a:t>
            </a:r>
            <a:endParaRPr lang="en-GB" sz="4000" dirty="0">
              <a:ea typeface="+mj-lt"/>
              <a:cs typeface="+mj-lt"/>
            </a:endParaRPr>
          </a:p>
        </p:txBody>
      </p:sp>
      <p:sp>
        <p:nvSpPr>
          <p:cNvPr id="30" name="Content Placeholder 2">
            <a:extLst>
              <a:ext uri="{FF2B5EF4-FFF2-40B4-BE49-F238E27FC236}">
                <a16:creationId xmlns:a16="http://schemas.microsoft.com/office/drawing/2014/main" id="{A50024E6-F34F-26C5-FD91-671D619FB4C1}"/>
              </a:ext>
            </a:extLst>
          </p:cNvPr>
          <p:cNvSpPr txBox="1">
            <a:spLocks/>
          </p:cNvSpPr>
          <p:nvPr/>
        </p:nvSpPr>
        <p:spPr>
          <a:xfrm>
            <a:off x="150632" y="5101737"/>
            <a:ext cx="11605798" cy="17079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9FE3"/>
                </a:solidFill>
                <a:latin typeface="Arial"/>
                <a:cs typeface="Calibri"/>
              </a:rPr>
              <a:t>P</a:t>
            </a:r>
            <a:r>
              <a:rPr lang="en-GB" dirty="0">
                <a:solidFill>
                  <a:srgbClr val="000000"/>
                </a:solidFill>
                <a:latin typeface="Arial"/>
                <a:cs typeface="Calibri"/>
              </a:rPr>
              <a:t>roblems:</a:t>
            </a:r>
          </a:p>
          <a:p>
            <a:pPr lvl="1"/>
            <a:r>
              <a:rPr lang="en-GB" dirty="0">
                <a:latin typeface="Arial"/>
                <a:cs typeface="Calibri"/>
              </a:rPr>
              <a:t>Does not work with learned Policy-Based Physics-Enabled Controllers</a:t>
            </a:r>
          </a:p>
          <a:p>
            <a:pPr lvl="1"/>
            <a:r>
              <a:rPr lang="en-GB" dirty="0">
                <a:latin typeface="Arial"/>
                <a:cs typeface="Calibri"/>
              </a:rPr>
              <a:t>Changes take time to apply</a:t>
            </a:r>
          </a:p>
          <a:p>
            <a:pPr lvl="1"/>
            <a:r>
              <a:rPr lang="en-GB" dirty="0">
                <a:latin typeface="Arial"/>
                <a:cs typeface="Calibri"/>
              </a:rPr>
              <a:t>Focuses on non-generic dance animations</a:t>
            </a:r>
          </a:p>
          <a:p>
            <a:endParaRPr lang="en-GB" dirty="0">
              <a:latin typeface="Arial"/>
              <a:cs typeface="Calibri"/>
            </a:endParaRPr>
          </a:p>
          <a:p>
            <a:endParaRPr lang="en-GB" dirty="0">
              <a:latin typeface="Arial"/>
              <a:cs typeface="Calibri"/>
            </a:endParaRPr>
          </a:p>
        </p:txBody>
      </p:sp>
      <p:grpSp>
        <p:nvGrpSpPr>
          <p:cNvPr id="34" name="Group 33">
            <a:extLst>
              <a:ext uri="{FF2B5EF4-FFF2-40B4-BE49-F238E27FC236}">
                <a16:creationId xmlns:a16="http://schemas.microsoft.com/office/drawing/2014/main" id="{D758471C-D9AC-A024-8FFB-9F041578971A}"/>
              </a:ext>
            </a:extLst>
          </p:cNvPr>
          <p:cNvGrpSpPr/>
          <p:nvPr/>
        </p:nvGrpSpPr>
        <p:grpSpPr>
          <a:xfrm>
            <a:off x="1167978" y="1216519"/>
            <a:ext cx="2498794" cy="3786357"/>
            <a:chOff x="8503843" y="1067994"/>
            <a:chExt cx="2770014" cy="4185721"/>
          </a:xfrm>
        </p:grpSpPr>
        <p:grpSp>
          <p:nvGrpSpPr>
            <p:cNvPr id="27" name="Group 26">
              <a:extLst>
                <a:ext uri="{FF2B5EF4-FFF2-40B4-BE49-F238E27FC236}">
                  <a16:creationId xmlns:a16="http://schemas.microsoft.com/office/drawing/2014/main" id="{8ECD57EF-C46B-D149-63DF-057AA05C47D1}"/>
                </a:ext>
              </a:extLst>
            </p:cNvPr>
            <p:cNvGrpSpPr/>
            <p:nvPr/>
          </p:nvGrpSpPr>
          <p:grpSpPr>
            <a:xfrm>
              <a:off x="8540401" y="1067994"/>
              <a:ext cx="2733456" cy="1959176"/>
              <a:chOff x="8127113" y="1080909"/>
              <a:chExt cx="2733456" cy="1959176"/>
            </a:xfrm>
          </p:grpSpPr>
          <p:pic>
            <p:nvPicPr>
              <p:cNvPr id="18" name="Picture 17">
                <a:extLst>
                  <a:ext uri="{FF2B5EF4-FFF2-40B4-BE49-F238E27FC236}">
                    <a16:creationId xmlns:a16="http://schemas.microsoft.com/office/drawing/2014/main" id="{08E569A1-3D12-51A2-94B9-006A3DB67B28}"/>
                  </a:ext>
                </a:extLst>
              </p:cNvPr>
              <p:cNvPicPr>
                <a:picLocks noChangeAspect="1"/>
              </p:cNvPicPr>
              <p:nvPr/>
            </p:nvPicPr>
            <p:blipFill>
              <a:blip r:embed="rId3"/>
              <a:stretch>
                <a:fillRect/>
              </a:stretch>
            </p:blipFill>
            <p:spPr>
              <a:xfrm>
                <a:off x="8128489" y="1080909"/>
                <a:ext cx="2730284" cy="1565014"/>
              </a:xfrm>
              <a:prstGeom prst="rect">
                <a:avLst/>
              </a:prstGeom>
            </p:spPr>
          </p:pic>
          <p:sp>
            <p:nvSpPr>
              <p:cNvPr id="20" name="Content Placeholder 2">
                <a:extLst>
                  <a:ext uri="{FF2B5EF4-FFF2-40B4-BE49-F238E27FC236}">
                    <a16:creationId xmlns:a16="http://schemas.microsoft.com/office/drawing/2014/main" id="{2E0D3A40-06B4-D076-D9A4-AEF54CE909C2}"/>
                  </a:ext>
                </a:extLst>
              </p:cNvPr>
              <p:cNvSpPr txBox="1">
                <a:spLocks/>
              </p:cNvSpPr>
              <p:nvPr/>
            </p:nvSpPr>
            <p:spPr>
              <a:xfrm>
                <a:off x="8127113" y="2708284"/>
                <a:ext cx="2733456" cy="331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err="1">
                    <a:latin typeface="Arial"/>
                    <a:ea typeface="+mn-lt"/>
                    <a:cs typeface="+mn-lt"/>
                  </a:rPr>
                  <a:t>DeepMimic</a:t>
                </a:r>
                <a:r>
                  <a:rPr lang="en-GB" sz="1200" dirty="0">
                    <a:latin typeface="Arial"/>
                    <a:ea typeface="+mn-lt"/>
                    <a:cs typeface="+mn-lt"/>
                  </a:rPr>
                  <a:t>, Li-</a:t>
                </a:r>
                <a:r>
                  <a:rPr lang="en-GB" sz="1200" dirty="0" err="1">
                    <a:latin typeface="Arial"/>
                    <a:cs typeface="Calibri"/>
                  </a:rPr>
                  <a:t>Ke</a:t>
                </a:r>
                <a:r>
                  <a:rPr lang="en-GB" sz="1200" dirty="0">
                    <a:latin typeface="Arial"/>
                    <a:ea typeface="+mn-lt"/>
                    <a:cs typeface="+mn-lt"/>
                  </a:rPr>
                  <a:t> Ma</a:t>
                </a:r>
                <a:r>
                  <a:rPr lang="en-GB" sz="1200" dirty="0">
                    <a:latin typeface="Arial"/>
                    <a:cs typeface="Calibri"/>
                  </a:rPr>
                  <a:t> et al., 2021]</a:t>
                </a:r>
                <a:endParaRPr lang="en-US" sz="1200" dirty="0">
                  <a:latin typeface="Arial"/>
                  <a:cs typeface="Calibri"/>
                </a:endParaRPr>
              </a:p>
            </p:txBody>
          </p:sp>
        </p:grpSp>
        <p:grpSp>
          <p:nvGrpSpPr>
            <p:cNvPr id="31" name="Group 30">
              <a:extLst>
                <a:ext uri="{FF2B5EF4-FFF2-40B4-BE49-F238E27FC236}">
                  <a16:creationId xmlns:a16="http://schemas.microsoft.com/office/drawing/2014/main" id="{D07F809F-BC59-B907-7B15-1651D9D4D900}"/>
                </a:ext>
              </a:extLst>
            </p:cNvPr>
            <p:cNvGrpSpPr/>
            <p:nvPr/>
          </p:nvGrpSpPr>
          <p:grpSpPr>
            <a:xfrm>
              <a:off x="8503843" y="3227484"/>
              <a:ext cx="2733108" cy="2026231"/>
              <a:chOff x="8090555" y="3240399"/>
              <a:chExt cx="2733108" cy="2026231"/>
            </a:xfrm>
          </p:grpSpPr>
          <p:pic>
            <p:nvPicPr>
              <p:cNvPr id="22" name="Picture 19">
                <a:extLst>
                  <a:ext uri="{FF2B5EF4-FFF2-40B4-BE49-F238E27FC236}">
                    <a16:creationId xmlns:a16="http://schemas.microsoft.com/office/drawing/2014/main" id="{90E4DABF-7F87-1132-3D00-3C1D9961A81F}"/>
                  </a:ext>
                </a:extLst>
              </p:cNvPr>
              <p:cNvPicPr>
                <a:picLocks noChangeAspect="1"/>
              </p:cNvPicPr>
              <p:nvPr/>
            </p:nvPicPr>
            <p:blipFill>
              <a:blip r:embed="rId4"/>
              <a:stretch>
                <a:fillRect/>
              </a:stretch>
            </p:blipFill>
            <p:spPr>
              <a:xfrm>
                <a:off x="8092623" y="3240399"/>
                <a:ext cx="2730284" cy="1629096"/>
              </a:xfrm>
              <a:prstGeom prst="rect">
                <a:avLst/>
              </a:prstGeom>
            </p:spPr>
          </p:pic>
          <p:sp>
            <p:nvSpPr>
              <p:cNvPr id="25" name="Content Placeholder 2">
                <a:extLst>
                  <a:ext uri="{FF2B5EF4-FFF2-40B4-BE49-F238E27FC236}">
                    <a16:creationId xmlns:a16="http://schemas.microsoft.com/office/drawing/2014/main" id="{86FAF3DA-86CF-2ABB-6B31-D80A71ECA51B}"/>
                  </a:ext>
                </a:extLst>
              </p:cNvPr>
              <p:cNvSpPr txBox="1">
                <a:spLocks/>
              </p:cNvSpPr>
              <p:nvPr/>
            </p:nvSpPr>
            <p:spPr>
              <a:xfrm>
                <a:off x="8090555" y="4928026"/>
                <a:ext cx="2733108" cy="33860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a:latin typeface="Arial"/>
                    <a:ea typeface="+mn-lt"/>
                    <a:cs typeface="+mn-lt"/>
                  </a:rPr>
                  <a:t>Spacetime Bounds, Xue Bin Peng</a:t>
                </a:r>
                <a:r>
                  <a:rPr lang="en-GB" sz="1200" dirty="0">
                    <a:latin typeface="Arial"/>
                    <a:cs typeface="Calibri"/>
                  </a:rPr>
                  <a:t> et al., 2018]</a:t>
                </a:r>
                <a:endParaRPr lang="en-US" sz="1200" dirty="0">
                  <a:latin typeface="Arial"/>
                  <a:cs typeface="Calibri"/>
                </a:endParaRPr>
              </a:p>
            </p:txBody>
          </p:sp>
        </p:grpSp>
      </p:grpSp>
      <p:grpSp>
        <p:nvGrpSpPr>
          <p:cNvPr id="32" name="Group 31">
            <a:extLst>
              <a:ext uri="{FF2B5EF4-FFF2-40B4-BE49-F238E27FC236}">
                <a16:creationId xmlns:a16="http://schemas.microsoft.com/office/drawing/2014/main" id="{DD7FC2E5-4C25-C613-4813-74F1DD06B04C}"/>
              </a:ext>
            </a:extLst>
          </p:cNvPr>
          <p:cNvGrpSpPr/>
          <p:nvPr/>
        </p:nvGrpSpPr>
        <p:grpSpPr>
          <a:xfrm>
            <a:off x="4624107" y="1048557"/>
            <a:ext cx="6989888" cy="3816700"/>
            <a:chOff x="368531" y="1022726"/>
            <a:chExt cx="5879178" cy="3209684"/>
          </a:xfrm>
        </p:grpSpPr>
        <p:grpSp>
          <p:nvGrpSpPr>
            <p:cNvPr id="29" name="Group 28">
              <a:extLst>
                <a:ext uri="{FF2B5EF4-FFF2-40B4-BE49-F238E27FC236}">
                  <a16:creationId xmlns:a16="http://schemas.microsoft.com/office/drawing/2014/main" id="{83606560-88F8-7488-E03E-F239E5BBD22A}"/>
                </a:ext>
              </a:extLst>
            </p:cNvPr>
            <p:cNvGrpSpPr/>
            <p:nvPr/>
          </p:nvGrpSpPr>
          <p:grpSpPr>
            <a:xfrm>
              <a:off x="368531" y="1022727"/>
              <a:ext cx="2685927" cy="3209683"/>
              <a:chOff x="368531" y="1022727"/>
              <a:chExt cx="2685927" cy="3209683"/>
            </a:xfrm>
          </p:grpSpPr>
          <p:pic>
            <p:nvPicPr>
              <p:cNvPr id="3" name="Picture 5" descr="Chart, radar chart&#10;&#10;Description automatically generated">
                <a:extLst>
                  <a:ext uri="{FF2B5EF4-FFF2-40B4-BE49-F238E27FC236}">
                    <a16:creationId xmlns:a16="http://schemas.microsoft.com/office/drawing/2014/main" id="{60F687E1-E73C-44CE-0FE5-2F73DA644459}"/>
                  </a:ext>
                </a:extLst>
              </p:cNvPr>
              <p:cNvPicPr>
                <a:picLocks noChangeAspect="1"/>
              </p:cNvPicPr>
              <p:nvPr/>
            </p:nvPicPr>
            <p:blipFill>
              <a:blip r:embed="rId5"/>
              <a:stretch>
                <a:fillRect/>
              </a:stretch>
            </p:blipFill>
            <p:spPr>
              <a:xfrm>
                <a:off x="590944" y="1539915"/>
                <a:ext cx="2245963" cy="2215422"/>
              </a:xfrm>
              <a:prstGeom prst="rect">
                <a:avLst/>
              </a:prstGeom>
            </p:spPr>
          </p:pic>
          <p:sp>
            <p:nvSpPr>
              <p:cNvPr id="13" name="Content Placeholder 2">
                <a:extLst>
                  <a:ext uri="{FF2B5EF4-FFF2-40B4-BE49-F238E27FC236}">
                    <a16:creationId xmlns:a16="http://schemas.microsoft.com/office/drawing/2014/main" id="{6052AD92-B6D8-4DC8-73B2-A97464F2FF2C}"/>
                  </a:ext>
                </a:extLst>
              </p:cNvPr>
              <p:cNvSpPr txBox="1">
                <a:spLocks/>
              </p:cNvSpPr>
              <p:nvPr/>
            </p:nvSpPr>
            <p:spPr>
              <a:xfrm>
                <a:off x="368531" y="1022727"/>
                <a:ext cx="2685927" cy="7023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009FE3"/>
                    </a:solidFill>
                    <a:latin typeface="Arial"/>
                    <a:cs typeface="Calibri"/>
                  </a:rPr>
                  <a:t>R</a:t>
                </a:r>
                <a:r>
                  <a:rPr lang="en-GB" sz="1800" b="1" dirty="0">
                    <a:latin typeface="Arial"/>
                    <a:cs typeface="Calibri"/>
                  </a:rPr>
                  <a:t>CM Emotional Model</a:t>
                </a:r>
                <a:endParaRPr lang="en-US" sz="1800" b="1" dirty="0">
                  <a:latin typeface="Arial"/>
                  <a:cs typeface="Calibri"/>
                </a:endParaRPr>
              </a:p>
            </p:txBody>
          </p:sp>
          <p:sp>
            <p:nvSpPr>
              <p:cNvPr id="15" name="Content Placeholder 2">
                <a:extLst>
                  <a:ext uri="{FF2B5EF4-FFF2-40B4-BE49-F238E27FC236}">
                    <a16:creationId xmlns:a16="http://schemas.microsoft.com/office/drawing/2014/main" id="{AF2B3543-B1C7-BAA8-4C0D-DFA1C749AA1C}"/>
                  </a:ext>
                </a:extLst>
              </p:cNvPr>
              <p:cNvSpPr txBox="1">
                <a:spLocks/>
              </p:cNvSpPr>
              <p:nvPr/>
            </p:nvSpPr>
            <p:spPr>
              <a:xfrm>
                <a:off x="455912" y="3894498"/>
                <a:ext cx="2515510" cy="33791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a:t>
                </a:r>
                <a:r>
                  <a:rPr lang="en-GB" sz="1200" dirty="0">
                    <a:latin typeface="Arial"/>
                    <a:ea typeface="+mn-lt"/>
                    <a:cs typeface="+mn-lt"/>
                  </a:rPr>
                  <a:t>Emotion Control of Unstructured Dance Movements,</a:t>
                </a:r>
                <a:r>
                  <a:rPr lang="en-GB" sz="1200" dirty="0">
                    <a:latin typeface="Arial"/>
                    <a:cs typeface="Calibri"/>
                  </a:rPr>
                  <a:t> Andreas </a:t>
                </a:r>
                <a:r>
                  <a:rPr lang="en-GB" sz="1200" dirty="0" err="1">
                    <a:latin typeface="Arial"/>
                    <a:cs typeface="Calibri"/>
                  </a:rPr>
                  <a:t>Aristidou</a:t>
                </a:r>
                <a:r>
                  <a:rPr lang="en-GB" sz="1200" dirty="0">
                    <a:latin typeface="Arial"/>
                    <a:cs typeface="Calibri"/>
                  </a:rPr>
                  <a:t> et al., 2017]</a:t>
                </a:r>
                <a:endParaRPr lang="en-US" sz="1200" dirty="0">
                  <a:latin typeface="Arial"/>
                  <a:cs typeface="Calibri"/>
                </a:endParaRPr>
              </a:p>
            </p:txBody>
          </p:sp>
        </p:grpSp>
        <p:sp>
          <p:nvSpPr>
            <p:cNvPr id="16" name="Arrow: Left 15">
              <a:extLst>
                <a:ext uri="{FF2B5EF4-FFF2-40B4-BE49-F238E27FC236}">
                  <a16:creationId xmlns:a16="http://schemas.microsoft.com/office/drawing/2014/main" id="{68A83997-754B-B71F-5881-7C0D72849D36}"/>
                </a:ext>
              </a:extLst>
            </p:cNvPr>
            <p:cNvSpPr/>
            <p:nvPr/>
          </p:nvSpPr>
          <p:spPr>
            <a:xfrm rot="10800000">
              <a:off x="2857499" y="2419994"/>
              <a:ext cx="490781" cy="458491"/>
            </a:xfrm>
            <a:prstGeom prst="leftArrow">
              <a:avLst/>
            </a:prstGeom>
            <a:solidFill>
              <a:srgbClr val="009FE3"/>
            </a:solidFill>
            <a:ln>
              <a:solidFill>
                <a:srgbClr val="009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17F594A2-1298-A264-FAD1-54CE75895674}"/>
                </a:ext>
              </a:extLst>
            </p:cNvPr>
            <p:cNvGrpSpPr/>
            <p:nvPr/>
          </p:nvGrpSpPr>
          <p:grpSpPr>
            <a:xfrm>
              <a:off x="3398590" y="1022726"/>
              <a:ext cx="2849119" cy="3036748"/>
              <a:chOff x="3398590" y="1022726"/>
              <a:chExt cx="2849119" cy="3036748"/>
            </a:xfrm>
          </p:grpSpPr>
          <p:pic>
            <p:nvPicPr>
              <p:cNvPr id="4" name="Picture 2" descr="Diagram&#10;&#10;Description automatically generated">
                <a:extLst>
                  <a:ext uri="{FF2B5EF4-FFF2-40B4-BE49-F238E27FC236}">
                    <a16:creationId xmlns:a16="http://schemas.microsoft.com/office/drawing/2014/main" id="{41873712-0D2D-A34E-ED6C-A8C9FC842392}"/>
                  </a:ext>
                </a:extLst>
              </p:cNvPr>
              <p:cNvPicPr>
                <a:picLocks noChangeAspect="1"/>
              </p:cNvPicPr>
              <p:nvPr/>
            </p:nvPicPr>
            <p:blipFill>
              <a:blip r:embed="rId6"/>
              <a:stretch>
                <a:fillRect/>
              </a:stretch>
            </p:blipFill>
            <p:spPr>
              <a:xfrm>
                <a:off x="3398590" y="1629182"/>
                <a:ext cx="2849119" cy="2045211"/>
              </a:xfrm>
              <a:prstGeom prst="rect">
                <a:avLst/>
              </a:prstGeom>
            </p:spPr>
          </p:pic>
          <p:sp>
            <p:nvSpPr>
              <p:cNvPr id="8" name="Content Placeholder 2">
                <a:extLst>
                  <a:ext uri="{FF2B5EF4-FFF2-40B4-BE49-F238E27FC236}">
                    <a16:creationId xmlns:a16="http://schemas.microsoft.com/office/drawing/2014/main" id="{550FC476-5384-54B2-D23E-CB61E240DCBD}"/>
                  </a:ext>
                </a:extLst>
              </p:cNvPr>
              <p:cNvSpPr txBox="1">
                <a:spLocks/>
              </p:cNvSpPr>
              <p:nvPr/>
            </p:nvSpPr>
            <p:spPr>
              <a:xfrm>
                <a:off x="3515446" y="3714413"/>
                <a:ext cx="2611452" cy="345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a:cs typeface="Calibri"/>
                  </a:rPr>
                  <a:t>[Joost </a:t>
                </a:r>
                <a:r>
                  <a:rPr lang="en-GB" sz="1200" dirty="0" err="1">
                    <a:latin typeface="Arial"/>
                    <a:cs typeface="Calibri"/>
                  </a:rPr>
                  <a:t>Broekens</a:t>
                </a:r>
                <a:r>
                  <a:rPr lang="en-GB" sz="1200" dirty="0">
                    <a:latin typeface="Arial"/>
                    <a:cs typeface="Calibri"/>
                  </a:rPr>
                  <a:t> et al., 2004]</a:t>
                </a:r>
                <a:endParaRPr lang="en-US" sz="1200" dirty="0">
                  <a:latin typeface="Arial"/>
                  <a:cs typeface="Calibri"/>
                </a:endParaRPr>
              </a:p>
            </p:txBody>
          </p:sp>
          <p:sp>
            <p:nvSpPr>
              <p:cNvPr id="26" name="Content Placeholder 2">
                <a:extLst>
                  <a:ext uri="{FF2B5EF4-FFF2-40B4-BE49-F238E27FC236}">
                    <a16:creationId xmlns:a16="http://schemas.microsoft.com/office/drawing/2014/main" id="{E7673297-4A67-A267-7A10-CBA298A62B51}"/>
                  </a:ext>
                </a:extLst>
              </p:cNvPr>
              <p:cNvSpPr txBox="1">
                <a:spLocks/>
              </p:cNvSpPr>
              <p:nvPr/>
            </p:nvSpPr>
            <p:spPr>
              <a:xfrm>
                <a:off x="3481106" y="1022726"/>
                <a:ext cx="2685927" cy="7023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009FE3"/>
                    </a:solidFill>
                    <a:latin typeface="Arial"/>
                    <a:cs typeface="Calibri"/>
                  </a:rPr>
                  <a:t>P</a:t>
                </a:r>
                <a:r>
                  <a:rPr lang="en-GB" sz="1800" b="1" dirty="0">
                    <a:solidFill>
                      <a:srgbClr val="000000"/>
                    </a:solidFill>
                    <a:latin typeface="Arial"/>
                    <a:cs typeface="Calibri"/>
                  </a:rPr>
                  <a:t>AD</a:t>
                </a:r>
                <a:r>
                  <a:rPr lang="en-GB" sz="1800" b="1" dirty="0">
                    <a:latin typeface="Arial"/>
                    <a:cs typeface="Calibri"/>
                  </a:rPr>
                  <a:t> Emotional Model</a:t>
                </a:r>
                <a:endParaRPr lang="en-US" sz="1800" b="1" dirty="0">
                  <a:latin typeface="Arial"/>
                  <a:cs typeface="Calibri"/>
                </a:endParaRPr>
              </a:p>
            </p:txBody>
          </p:sp>
        </p:grpSp>
      </p:grpSp>
    </p:spTree>
    <p:extLst>
      <p:ext uri="{BB962C8B-B14F-4D97-AF65-F5344CB8AC3E}">
        <p14:creationId xmlns:p14="http://schemas.microsoft.com/office/powerpoint/2010/main" val="52108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E</a:t>
            </a:r>
            <a:r>
              <a:rPr lang="en-GB" sz="4000" b="1" dirty="0">
                <a:solidFill>
                  <a:srgbClr val="000000"/>
                </a:solidFill>
                <a:latin typeface="Arial"/>
                <a:ea typeface="+mj-lt"/>
                <a:cs typeface="+mj-lt"/>
              </a:rPr>
              <a:t>MOTIONALLY EXPRESSIVE MOTION CONTROLLER</a:t>
            </a:r>
            <a:endParaRPr lang="en-GB" sz="4000" b="1" dirty="0">
              <a:latin typeface="Arial"/>
              <a:cs typeface="Calibri Light"/>
            </a:endParaRPr>
          </a:p>
        </p:txBody>
      </p:sp>
      <p:pic>
        <p:nvPicPr>
          <p:cNvPr id="4" name="Picture 5">
            <a:extLst>
              <a:ext uri="{FF2B5EF4-FFF2-40B4-BE49-F238E27FC236}">
                <a16:creationId xmlns:a16="http://schemas.microsoft.com/office/drawing/2014/main" id="{67C4940D-6528-F362-F1EB-0D2100F005BC}"/>
              </a:ext>
            </a:extLst>
          </p:cNvPr>
          <p:cNvPicPr>
            <a:picLocks noChangeAspect="1"/>
          </p:cNvPicPr>
          <p:nvPr/>
        </p:nvPicPr>
        <p:blipFill>
          <a:blip r:embed="rId3"/>
          <a:stretch>
            <a:fillRect/>
          </a:stretch>
        </p:blipFill>
        <p:spPr>
          <a:xfrm>
            <a:off x="1291021" y="2212762"/>
            <a:ext cx="9609959" cy="3658682"/>
          </a:xfrm>
          <a:prstGeom prst="rect">
            <a:avLst/>
          </a:prstGeom>
        </p:spPr>
      </p:pic>
    </p:spTree>
    <p:extLst>
      <p:ext uri="{BB962C8B-B14F-4D97-AF65-F5344CB8AC3E}">
        <p14:creationId xmlns:p14="http://schemas.microsoft.com/office/powerpoint/2010/main" val="392980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E4A945-76C8-BCDE-67F9-092F80E4F70D}"/>
              </a:ext>
            </a:extLst>
          </p:cNvPr>
          <p:cNvSpPr/>
          <p:nvPr/>
        </p:nvSpPr>
        <p:spPr>
          <a:xfrm>
            <a:off x="-164124" y="737088"/>
            <a:ext cx="3487614" cy="153865"/>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959AE898-1AEB-7E15-058C-FAEB3D2EAFDB}"/>
              </a:ext>
            </a:extLst>
          </p:cNvPr>
          <p:cNvSpPr txBox="1">
            <a:spLocks/>
          </p:cNvSpPr>
          <p:nvPr/>
        </p:nvSpPr>
        <p:spPr>
          <a:xfrm>
            <a:off x="60690" y="199171"/>
            <a:ext cx="11790144" cy="614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9FE3"/>
                </a:solidFill>
                <a:latin typeface="Arial"/>
                <a:ea typeface="+mj-lt"/>
                <a:cs typeface="+mj-lt"/>
              </a:rPr>
              <a:t>D</a:t>
            </a:r>
            <a:r>
              <a:rPr lang="en-GB" sz="4000" b="1" dirty="0">
                <a:solidFill>
                  <a:srgbClr val="000000"/>
                </a:solidFill>
                <a:latin typeface="Arial"/>
                <a:ea typeface="+mj-lt"/>
                <a:cs typeface="+mj-lt"/>
              </a:rPr>
              <a:t>ATASET</a:t>
            </a:r>
            <a:endParaRPr lang="en-GB" sz="4000" b="1" dirty="0">
              <a:latin typeface="Arial"/>
              <a:cs typeface="Calibri Light"/>
            </a:endParaRPr>
          </a:p>
        </p:txBody>
      </p:sp>
      <p:pic>
        <p:nvPicPr>
          <p:cNvPr id="2" name="Picture 2">
            <a:extLst>
              <a:ext uri="{FF2B5EF4-FFF2-40B4-BE49-F238E27FC236}">
                <a16:creationId xmlns:a16="http://schemas.microsoft.com/office/drawing/2014/main" id="{DAA10F4E-066B-ADBD-1AEF-1C336281A8D9}"/>
              </a:ext>
            </a:extLst>
          </p:cNvPr>
          <p:cNvPicPr>
            <a:picLocks noChangeAspect="1"/>
          </p:cNvPicPr>
          <p:nvPr/>
        </p:nvPicPr>
        <p:blipFill>
          <a:blip r:embed="rId3"/>
          <a:stretch>
            <a:fillRect/>
          </a:stretch>
        </p:blipFill>
        <p:spPr>
          <a:xfrm>
            <a:off x="6350523" y="512877"/>
            <a:ext cx="4919222" cy="2768534"/>
          </a:xfrm>
          <a:prstGeom prst="rect">
            <a:avLst/>
          </a:prstGeom>
        </p:spPr>
      </p:pic>
      <p:pic>
        <p:nvPicPr>
          <p:cNvPr id="3" name="Picture 3" descr="Diagram&#10;&#10;Description automatically generated">
            <a:extLst>
              <a:ext uri="{FF2B5EF4-FFF2-40B4-BE49-F238E27FC236}">
                <a16:creationId xmlns:a16="http://schemas.microsoft.com/office/drawing/2014/main" id="{F009FE4A-D6B7-AE5E-A055-3B4F92880D64}"/>
              </a:ext>
            </a:extLst>
          </p:cNvPr>
          <p:cNvPicPr>
            <a:picLocks noChangeAspect="1"/>
          </p:cNvPicPr>
          <p:nvPr/>
        </p:nvPicPr>
        <p:blipFill>
          <a:blip r:embed="rId4"/>
          <a:stretch>
            <a:fillRect/>
          </a:stretch>
        </p:blipFill>
        <p:spPr>
          <a:xfrm>
            <a:off x="6044154" y="3708317"/>
            <a:ext cx="5641941" cy="2850729"/>
          </a:xfrm>
          <a:prstGeom prst="rect">
            <a:avLst/>
          </a:prstGeom>
        </p:spPr>
      </p:pic>
      <p:sp>
        <p:nvSpPr>
          <p:cNvPr id="6" name="Content Placeholder 2">
            <a:extLst>
              <a:ext uri="{FF2B5EF4-FFF2-40B4-BE49-F238E27FC236}">
                <a16:creationId xmlns:a16="http://schemas.microsoft.com/office/drawing/2014/main" id="{D8903515-7494-4621-90A7-4CAD00622184}"/>
              </a:ext>
            </a:extLst>
          </p:cNvPr>
          <p:cNvSpPr txBox="1">
            <a:spLocks/>
          </p:cNvSpPr>
          <p:nvPr/>
        </p:nvSpPr>
        <p:spPr>
          <a:xfrm>
            <a:off x="447482" y="1897623"/>
            <a:ext cx="5646166" cy="3943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Calibri"/>
              </a:rPr>
              <a:t>Various Motions in different Emotional Styles</a:t>
            </a:r>
          </a:p>
          <a:p>
            <a:pPr marL="0" indent="0">
              <a:buNone/>
            </a:pPr>
            <a:endParaRPr lang="en-GB" dirty="0">
              <a:latin typeface="Arial"/>
              <a:cs typeface="Calibri"/>
            </a:endParaRPr>
          </a:p>
          <a:p>
            <a:r>
              <a:rPr lang="en-GB" dirty="0">
                <a:latin typeface="Arial"/>
                <a:cs typeface="Calibri"/>
              </a:rPr>
              <a:t>Only Locomotion Animations were kept</a:t>
            </a:r>
          </a:p>
          <a:p>
            <a:endParaRPr lang="en-GB" dirty="0">
              <a:latin typeface="Arial"/>
              <a:cs typeface="Calibri"/>
            </a:endParaRPr>
          </a:p>
          <a:p>
            <a:r>
              <a:rPr lang="en-GB" dirty="0">
                <a:latin typeface="Arial"/>
                <a:cs typeface="Calibri"/>
              </a:rPr>
              <a:t>78551 LMA Feature Sets in 14 different Emotional Styles</a:t>
            </a:r>
            <a:endParaRPr lang="en-GB" dirty="0"/>
          </a:p>
        </p:txBody>
      </p:sp>
    </p:spTree>
    <p:extLst>
      <p:ext uri="{BB962C8B-B14F-4D97-AF65-F5344CB8AC3E}">
        <p14:creationId xmlns:p14="http://schemas.microsoft.com/office/powerpoint/2010/main" val="8007847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1101</TotalTime>
  <Words>5066</Words>
  <Application>Microsoft Office PowerPoint</Application>
  <PresentationFormat>Widescreen</PresentationFormat>
  <Paragraphs>358</Paragraphs>
  <Slides>23</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Emotionally Expressive Motion Controller for Virtual Character Locomotion Animations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Diogo Silva</cp:lastModifiedBy>
  <cp:revision>1937</cp:revision>
  <dcterms:created xsi:type="dcterms:W3CDTF">2022-11-05T12:21:28Z</dcterms:created>
  <dcterms:modified xsi:type="dcterms:W3CDTF">2022-11-13T20:15:17Z</dcterms:modified>
</cp:coreProperties>
</file>